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charts/chart17.xml" ContentType="application/vnd.openxmlformats-officedocument.drawingml.chart+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charts/chart13.xml" ContentType="application/vnd.openxmlformats-officedocument.drawingml.chart+xml"/>
  <Override PartName="/ppt/notesSlides/notesSlide34.xml" ContentType="application/vnd.openxmlformats-officedocument.presentationml.notesSlide+xml"/>
  <Override PartName="/ppt/charts/chart24.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Override PartName="/ppt/charts/chart20.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charts/chart18.xml" ContentType="application/vnd.openxmlformats-officedocument.drawingml.chart+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charts/chart25.xml" ContentType="application/vnd.openxmlformats-officedocument.drawingml.char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charts/chart14.xml" ContentType="application/vnd.openxmlformats-officedocument.drawingml.chart+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42.xml" ContentType="application/vnd.openxmlformats-officedocument.presentationml.notesSlide+xml"/>
  <Override PartName="/ppt/charts/chart21.xml" ContentType="application/vnd.openxmlformats-officedocument.drawingml.chart+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charts/chart10.xml" ContentType="application/vnd.openxmlformats-officedocument.drawingml.char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charts/chart19.xml" ContentType="application/vnd.openxmlformats-officedocument.drawingml.char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charts/chart26.xml" ContentType="application/vnd.openxmlformats-officedocument.drawingml.char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charts/chart15.xml" ContentType="application/vnd.openxmlformats-officedocument.drawingml.char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notesSlides/notesSlide32.xml" ContentType="application/vnd.openxmlformats-officedocument.presentationml.notesSlide+xml"/>
  <Override PartName="/ppt/charts/chart22.xml" ContentType="application/vnd.openxmlformats-officedocument.drawingml.chart+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charts/chart27.xml" ContentType="application/vnd.openxmlformats-officedocument.drawingml.char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charts/chart16.xml" ContentType="application/vnd.openxmlformats-officedocument.drawingml.char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charts/chart23.xml" ContentType="application/vnd.openxmlformats-officedocument.drawingml.chart+xml"/>
  <Override PartName="/ppt/slides/slide20.xml" ContentType="application/vnd.openxmlformats-officedocument.presentationml.slide+xml"/>
  <Override PartName="/ppt/notesSlides/notesSlide22.xml" ContentType="application/vnd.openxmlformats-officedocument.presentationml.notesSlide+xml"/>
  <Override PartName="/ppt/charts/chart12.xml" ContentType="application/vnd.openxmlformats-officedocument.drawingml.char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81" r:id="rId1"/>
  </p:sldMasterIdLst>
  <p:notesMasterIdLst>
    <p:notesMasterId r:id="rId65"/>
  </p:notesMasterIdLst>
  <p:handoutMasterIdLst>
    <p:handoutMasterId r:id="rId66"/>
  </p:handoutMasterIdLst>
  <p:sldIdLst>
    <p:sldId id="297" r:id="rId2"/>
    <p:sldId id="594" r:id="rId3"/>
    <p:sldId id="595" r:id="rId4"/>
    <p:sldId id="527" r:id="rId5"/>
    <p:sldId id="530" r:id="rId6"/>
    <p:sldId id="546" r:id="rId7"/>
    <p:sldId id="500" r:id="rId8"/>
    <p:sldId id="509" r:id="rId9"/>
    <p:sldId id="396" r:id="rId10"/>
    <p:sldId id="533" r:id="rId11"/>
    <p:sldId id="557" r:id="rId12"/>
    <p:sldId id="534" r:id="rId13"/>
    <p:sldId id="459" r:id="rId14"/>
    <p:sldId id="551" r:id="rId15"/>
    <p:sldId id="588" r:id="rId16"/>
    <p:sldId id="548" r:id="rId17"/>
    <p:sldId id="549" r:id="rId18"/>
    <p:sldId id="609" r:id="rId19"/>
    <p:sldId id="536" r:id="rId20"/>
    <p:sldId id="543" r:id="rId21"/>
    <p:sldId id="570" r:id="rId22"/>
    <p:sldId id="571" r:id="rId23"/>
    <p:sldId id="597" r:id="rId24"/>
    <p:sldId id="544" r:id="rId25"/>
    <p:sldId id="601" r:id="rId26"/>
    <p:sldId id="602" r:id="rId27"/>
    <p:sldId id="603" r:id="rId28"/>
    <p:sldId id="604" r:id="rId29"/>
    <p:sldId id="605" r:id="rId30"/>
    <p:sldId id="472" r:id="rId31"/>
    <p:sldId id="554" r:id="rId32"/>
    <p:sldId id="555" r:id="rId33"/>
    <p:sldId id="556" r:id="rId34"/>
    <p:sldId id="606" r:id="rId35"/>
    <p:sldId id="520" r:id="rId36"/>
    <p:sldId id="586" r:id="rId37"/>
    <p:sldId id="585" r:id="rId38"/>
    <p:sldId id="583" r:id="rId39"/>
    <p:sldId id="558" r:id="rId40"/>
    <p:sldId id="584" r:id="rId41"/>
    <p:sldId id="559" r:id="rId42"/>
    <p:sldId id="581" r:id="rId43"/>
    <p:sldId id="560" r:id="rId44"/>
    <p:sldId id="580" r:id="rId45"/>
    <p:sldId id="561" r:id="rId46"/>
    <p:sldId id="579" r:id="rId47"/>
    <p:sldId id="562" r:id="rId48"/>
    <p:sldId id="578" r:id="rId49"/>
    <p:sldId id="563" r:id="rId50"/>
    <p:sldId id="575" r:id="rId51"/>
    <p:sldId id="564" r:id="rId52"/>
    <p:sldId id="574" r:id="rId53"/>
    <p:sldId id="565" r:id="rId54"/>
    <p:sldId id="587" r:id="rId55"/>
    <p:sldId id="567" r:id="rId56"/>
    <p:sldId id="590" r:id="rId57"/>
    <p:sldId id="591" r:id="rId58"/>
    <p:sldId id="600" r:id="rId59"/>
    <p:sldId id="592" r:id="rId60"/>
    <p:sldId id="608" r:id="rId61"/>
    <p:sldId id="593" r:id="rId62"/>
    <p:sldId id="599" r:id="rId63"/>
    <p:sldId id="596" r:id="rId64"/>
  </p:sldIdLst>
  <p:sldSz cx="9144000" cy="6858000" type="screen4x3"/>
  <p:notesSz cx="7010400" cy="9236075"/>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457BA7"/>
    <a:srgbClr val="9BB9D4"/>
    <a:srgbClr val="0066FF"/>
    <a:srgbClr val="4180C3"/>
    <a:srgbClr val="387CB2"/>
    <a:srgbClr val="4773A3"/>
    <a:srgbClr val="487FB6"/>
    <a:srgbClr val="4275A8"/>
    <a:srgbClr val="3877B2"/>
    <a:srgbClr val="387BB2"/>
  </p:clrMru>
  <p:extLst>
    <p:ext uri="{E76CE94A-603C-4142-B9EB-6D1370010A27}">
      <p14:discardImageEditData xmlns="" xmlns:p14="http://schemas.microsoft.com/office/powerpoint/2010/main" xmlns:mv="urn:schemas-microsoft-com:mac:vml" xmlns:mc="http://schemas.openxmlformats.org/markup-compatibility/2006" val="0"/>
    </p:ext>
    <p:ext uri="{D31A062A-798A-4329-ABDD-BBA856620510}">
      <p14:defaultImageDpi xmlns="" xmlns:p14="http://schemas.microsoft.com/office/powerpoint/2010/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27" autoAdjust="0"/>
    <p:restoredTop sz="78690" autoAdjust="0"/>
  </p:normalViewPr>
  <p:slideViewPr>
    <p:cSldViewPr snapToGrid="0">
      <p:cViewPr>
        <p:scale>
          <a:sx n="90" d="100"/>
          <a:sy n="90" d="100"/>
        </p:scale>
        <p:origin x="-1524" y="-24"/>
      </p:cViewPr>
      <p:guideLst>
        <p:guide orient="horz" pos="2160"/>
        <p:guide pos="2880"/>
      </p:guideLst>
    </p:cSldViewPr>
  </p:slideViewPr>
  <p:outlineViewPr>
    <p:cViewPr>
      <p:scale>
        <a:sx n="33" d="100"/>
        <a:sy n="33" d="100"/>
      </p:scale>
      <p:origin x="0" y="5292"/>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5" d="100"/>
          <a:sy n="85" d="100"/>
        </p:scale>
        <p:origin x="-1950" y="-72"/>
      </p:cViewPr>
      <p:guideLst>
        <p:guide orient="horz" pos="2910"/>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mktgsvcs\data\data\RSCHDEPT\PRIMARY_SURVEYS\2014%20Education%20Lab%20Research\Results\Key%20Findings%20and%20Tables\Key%20Findings%20and%20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6565307498183438"/>
          <c:y val="1.9296615013167284E-3"/>
          <c:w val="0.64595696390838664"/>
          <c:h val="0.99807033849868365"/>
        </c:manualLayout>
      </c:layout>
      <c:pieChart>
        <c:varyColors val="1"/>
        <c:ser>
          <c:idx val="0"/>
          <c:order val="0"/>
          <c:dLbls>
            <c:dLbl>
              <c:idx val="1"/>
              <c:layout>
                <c:manualLayout>
                  <c:x val="0.26338172411666017"/>
                  <c:y val="0"/>
                </c:manualLayout>
              </c:layout>
              <c:dLblPos val="bestFit"/>
              <c:showCatName val="1"/>
              <c:showPercent val="1"/>
            </c:dLbl>
            <c:dLblPos val="outEnd"/>
            <c:showCatName val="1"/>
            <c:showPercent val="1"/>
            <c:showLeaderLines val="1"/>
          </c:dLbls>
          <c:cat>
            <c:strRef>
              <c:f>'Resp. Descriptions'!$AC$123:$AC$126</c:f>
              <c:strCache>
                <c:ptCount val="4"/>
                <c:pt idx="0">
                  <c:v>Parent or Grandparent</c:v>
                </c:pt>
                <c:pt idx="1">
                  <c:v>Involved in Education and a Parent</c:v>
                </c:pt>
                <c:pt idx="2">
                  <c:v>Involved in Education</c:v>
                </c:pt>
                <c:pt idx="3">
                  <c:v>General Citizen</c:v>
                </c:pt>
              </c:strCache>
            </c:strRef>
          </c:cat>
          <c:val>
            <c:numRef>
              <c:f>'Resp. Descriptions'!$AD$123:$AD$126</c:f>
              <c:numCache>
                <c:formatCode>0%</c:formatCode>
                <c:ptCount val="4"/>
                <c:pt idx="0">
                  <c:v>0.41000000000000031</c:v>
                </c:pt>
                <c:pt idx="1">
                  <c:v>0.11000000000000018</c:v>
                </c:pt>
                <c:pt idx="2">
                  <c:v>0.23</c:v>
                </c:pt>
                <c:pt idx="3">
                  <c:v>0.25</c:v>
                </c:pt>
              </c:numCache>
            </c:numRef>
          </c:val>
        </c:ser>
        <c:dLbls>
          <c:showCatName val="1"/>
          <c:showPercent val="1"/>
        </c:dLbls>
        <c:firstSliceAng val="0"/>
      </c:pieChart>
    </c:plotArea>
    <c:plotVisOnly val="1"/>
  </c:chart>
  <c:txPr>
    <a:bodyPr/>
    <a:lstStyle/>
    <a:p>
      <a:pPr>
        <a:defRPr sz="1800"/>
      </a:pPr>
      <a:endParaRPr lang="en-US"/>
    </a:p>
  </c:txPr>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percentStacked"/>
        <c:ser>
          <c:idx val="0"/>
          <c:order val="0"/>
          <c:tx>
            <c:strRef>
              <c:f>SpQs!$C$2</c:f>
              <c:strCache>
                <c:ptCount val="1"/>
                <c:pt idx="0">
                  <c:v>Agree</c:v>
                </c:pt>
              </c:strCache>
            </c:strRef>
          </c:tx>
          <c:spPr>
            <a:solidFill>
              <a:srgbClr val="457BA7"/>
            </a:solidFill>
          </c:spPr>
          <c:dLbls>
            <c:txPr>
              <a:bodyPr/>
              <a:lstStyle/>
              <a:p>
                <a:pPr>
                  <a:defRPr sz="1400" b="1">
                    <a:solidFill>
                      <a:schemeClr val="bg1">
                        <a:lumMod val="85000"/>
                      </a:schemeClr>
                    </a:solidFill>
                  </a:defRPr>
                </a:pPr>
                <a:endParaRPr lang="en-US"/>
              </a:p>
            </c:txPr>
            <c:dLblPos val="ctr"/>
            <c:showVal val="1"/>
          </c:dLbls>
          <c:cat>
            <c:strRef>
              <c:f>SpQs!$B$3:$B$12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SpQs!$C$3:$C$12</c:f>
              <c:numCache>
                <c:formatCode>0%</c:formatCode>
                <c:ptCount val="10"/>
                <c:pt idx="0">
                  <c:v>0.61000000000000065</c:v>
                </c:pt>
                <c:pt idx="1">
                  <c:v>0.48464163822525597</c:v>
                </c:pt>
                <c:pt idx="2">
                  <c:v>0.70370370370370383</c:v>
                </c:pt>
                <c:pt idx="3">
                  <c:v>0.75285171102661663</c:v>
                </c:pt>
                <c:pt idx="4">
                  <c:v>0.75172413793103465</c:v>
                </c:pt>
                <c:pt idx="5">
                  <c:v>0.64088397790055263</c:v>
                </c:pt>
                <c:pt idx="6">
                  <c:v>0.78395061728395277</c:v>
                </c:pt>
                <c:pt idx="7">
                  <c:v>0.74358974358974361</c:v>
                </c:pt>
                <c:pt idx="8">
                  <c:v>0.76923076923076916</c:v>
                </c:pt>
                <c:pt idx="9">
                  <c:v>0.76582278481012667</c:v>
                </c:pt>
              </c:numCache>
            </c:numRef>
          </c:val>
        </c:ser>
        <c:ser>
          <c:idx val="1"/>
          <c:order val="1"/>
          <c:tx>
            <c:strRef>
              <c:f>SpQs!$D$2</c:f>
              <c:strCache>
                <c:ptCount val="1"/>
                <c:pt idx="0">
                  <c:v>Neutral</c:v>
                </c:pt>
              </c:strCache>
            </c:strRef>
          </c:tx>
          <c:spPr>
            <a:solidFill>
              <a:schemeClr val="bg1">
                <a:lumMod val="85000"/>
              </a:schemeClr>
            </a:solidFill>
          </c:spPr>
          <c:dLbls>
            <c:dLbl>
              <c:idx val="9"/>
              <c:layout/>
              <c:tx>
                <c:rich>
                  <a:bodyPr/>
                  <a:lstStyle/>
                  <a:p>
                    <a:r>
                      <a:rPr lang="en-US" smtClean="0"/>
                      <a:t>20%</a:t>
                    </a:r>
                    <a:endParaRPr lang="en-US"/>
                  </a:p>
                </c:rich>
              </c:tx>
              <c:dLblPos val="ctr"/>
              <c:showVal val="1"/>
            </c:dLbl>
            <c:txPr>
              <a:bodyPr/>
              <a:lstStyle/>
              <a:p>
                <a:pPr>
                  <a:defRPr sz="1100" b="1"/>
                </a:pPr>
                <a:endParaRPr lang="en-US"/>
              </a:p>
            </c:txPr>
            <c:dLblPos val="ctr"/>
            <c:showVal val="1"/>
          </c:dLbls>
          <c:cat>
            <c:strRef>
              <c:f>SpQs!$B$3:$B$12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SpQs!$D$3:$D$12</c:f>
              <c:numCache>
                <c:formatCode>0%</c:formatCode>
                <c:ptCount val="10"/>
                <c:pt idx="0">
                  <c:v>0.31000000000000105</c:v>
                </c:pt>
                <c:pt idx="1">
                  <c:v>0.40273037542662116</c:v>
                </c:pt>
                <c:pt idx="2">
                  <c:v>0.26599326599326717</c:v>
                </c:pt>
                <c:pt idx="3">
                  <c:v>0.22053231939163498</c:v>
                </c:pt>
                <c:pt idx="4">
                  <c:v>0.20689655172413793</c:v>
                </c:pt>
                <c:pt idx="5">
                  <c:v>0.32044198895027787</c:v>
                </c:pt>
                <c:pt idx="6">
                  <c:v>0.18518518518518581</c:v>
                </c:pt>
                <c:pt idx="7">
                  <c:v>0.21794871794871795</c:v>
                </c:pt>
                <c:pt idx="8">
                  <c:v>0.18589743589743779</c:v>
                </c:pt>
                <c:pt idx="9">
                  <c:v>0.20886075949367089</c:v>
                </c:pt>
              </c:numCache>
            </c:numRef>
          </c:val>
        </c:ser>
        <c:ser>
          <c:idx val="2"/>
          <c:order val="2"/>
          <c:tx>
            <c:strRef>
              <c:f>SpQs!$E$2</c:f>
              <c:strCache>
                <c:ptCount val="1"/>
                <c:pt idx="0">
                  <c:v>Disagree</c:v>
                </c:pt>
              </c:strCache>
            </c:strRef>
          </c:tx>
          <c:spPr>
            <a:solidFill>
              <a:srgbClr val="9BB9D4"/>
            </a:solidFill>
          </c:spPr>
          <c:dLbls>
            <c:dLbl>
              <c:idx val="1"/>
              <c:layout/>
              <c:tx>
                <c:rich>
                  <a:bodyPr/>
                  <a:lstStyle/>
                  <a:p>
                    <a:r>
                      <a:rPr lang="en-US" smtClean="0"/>
                      <a:t>12%</a:t>
                    </a:r>
                    <a:endParaRPr lang="en-US"/>
                  </a:p>
                </c:rich>
              </c:tx>
              <c:dLblPos val="ctr"/>
              <c:showVal val="1"/>
            </c:dLbl>
            <c:txPr>
              <a:bodyPr/>
              <a:lstStyle/>
              <a:p>
                <a:pPr>
                  <a:defRPr sz="1100" b="1"/>
                </a:pPr>
                <a:endParaRPr lang="en-US"/>
              </a:p>
            </c:txPr>
            <c:dLblPos val="ctr"/>
            <c:showVal val="1"/>
          </c:dLbls>
          <c:cat>
            <c:strRef>
              <c:f>SpQs!$B$3:$B$12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SpQs!$E$3:$E$12</c:f>
              <c:numCache>
                <c:formatCode>0%</c:formatCode>
                <c:ptCount val="10"/>
                <c:pt idx="0">
                  <c:v>8.0000000000000043E-2</c:v>
                </c:pt>
                <c:pt idx="1">
                  <c:v>0.11262798634812289</c:v>
                </c:pt>
                <c:pt idx="2">
                  <c:v>3.0303030303030311E-2</c:v>
                </c:pt>
                <c:pt idx="3">
                  <c:v>2.6615969581749246E-2</c:v>
                </c:pt>
                <c:pt idx="4">
                  <c:v>4.1379310344827579E-2</c:v>
                </c:pt>
                <c:pt idx="5">
                  <c:v>3.8674033149171276E-2</c:v>
                </c:pt>
                <c:pt idx="6">
                  <c:v>3.0864197530864293E-2</c:v>
                </c:pt>
                <c:pt idx="7">
                  <c:v>3.8461538461538464E-2</c:v>
                </c:pt>
                <c:pt idx="8">
                  <c:v>4.4871794871794893E-2</c:v>
                </c:pt>
                <c:pt idx="9">
                  <c:v>2.5316455696202528E-2</c:v>
                </c:pt>
              </c:numCache>
            </c:numRef>
          </c:val>
        </c:ser>
        <c:gapWidth val="57"/>
        <c:overlap val="100"/>
        <c:axId val="92984832"/>
        <c:axId val="92986368"/>
      </c:barChart>
      <c:catAx>
        <c:axId val="92984832"/>
        <c:scaling>
          <c:orientation val="maxMin"/>
        </c:scaling>
        <c:axPos val="l"/>
        <c:tickLblPos val="nextTo"/>
        <c:txPr>
          <a:bodyPr/>
          <a:lstStyle/>
          <a:p>
            <a:pPr>
              <a:defRPr sz="1400"/>
            </a:pPr>
            <a:endParaRPr lang="en-US"/>
          </a:p>
        </c:txPr>
        <c:crossAx val="92986368"/>
        <c:crosses val="autoZero"/>
        <c:auto val="1"/>
        <c:lblAlgn val="ctr"/>
        <c:lblOffset val="100"/>
      </c:catAx>
      <c:valAx>
        <c:axId val="92986368"/>
        <c:scaling>
          <c:orientation val="minMax"/>
        </c:scaling>
        <c:delete val="1"/>
        <c:axPos val="t"/>
        <c:majorGridlines/>
        <c:numFmt formatCode="0%" sourceLinked="1"/>
        <c:tickLblPos val="none"/>
        <c:crossAx val="92984832"/>
        <c:crosses val="autoZero"/>
        <c:crossBetween val="between"/>
      </c:valAx>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bar"/>
        <c:grouping val="percentStacked"/>
        <c:ser>
          <c:idx val="0"/>
          <c:order val="0"/>
          <c:tx>
            <c:strRef>
              <c:f>SpQs!$C$21</c:f>
              <c:strCache>
                <c:ptCount val="1"/>
                <c:pt idx="0">
                  <c:v>Agree</c:v>
                </c:pt>
              </c:strCache>
            </c:strRef>
          </c:tx>
          <c:spPr>
            <a:solidFill>
              <a:srgbClr val="457BA7"/>
            </a:solidFill>
          </c:spPr>
          <c:dLbls>
            <c:txPr>
              <a:bodyPr/>
              <a:lstStyle/>
              <a:p>
                <a:pPr>
                  <a:defRPr sz="1050" b="1">
                    <a:solidFill>
                      <a:schemeClr val="bg1">
                        <a:lumMod val="85000"/>
                      </a:schemeClr>
                    </a:solidFill>
                  </a:defRPr>
                </a:pPr>
                <a:endParaRPr lang="en-US"/>
              </a:p>
            </c:txPr>
            <c:dLblPos val="ctr"/>
            <c:showVal val="1"/>
          </c:dLbls>
          <c:cat>
            <c:strRef>
              <c:f>SpQs!$B$22:$B$31</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SpQs!$C$22:$C$31</c:f>
              <c:numCache>
                <c:formatCode>0%</c:formatCode>
                <c:ptCount val="10"/>
                <c:pt idx="0">
                  <c:v>0.49000000000000032</c:v>
                </c:pt>
                <c:pt idx="1">
                  <c:v>0.70370370370370383</c:v>
                </c:pt>
                <c:pt idx="2">
                  <c:v>0.48464163822525597</c:v>
                </c:pt>
                <c:pt idx="3">
                  <c:v>0.66044776119402981</c:v>
                </c:pt>
                <c:pt idx="4">
                  <c:v>0.5379310344827587</c:v>
                </c:pt>
                <c:pt idx="5">
                  <c:v>0.60220994475138123</c:v>
                </c:pt>
                <c:pt idx="6">
                  <c:v>0.73780487804878581</c:v>
                </c:pt>
                <c:pt idx="7">
                  <c:v>0.73076923076923062</c:v>
                </c:pt>
                <c:pt idx="8">
                  <c:v>0.63125000000000064</c:v>
                </c:pt>
                <c:pt idx="9">
                  <c:v>0.5974842767295595</c:v>
                </c:pt>
              </c:numCache>
            </c:numRef>
          </c:val>
        </c:ser>
        <c:ser>
          <c:idx val="1"/>
          <c:order val="1"/>
          <c:tx>
            <c:strRef>
              <c:f>SpQs!$D$21</c:f>
              <c:strCache>
                <c:ptCount val="1"/>
                <c:pt idx="0">
                  <c:v>Neutral</c:v>
                </c:pt>
              </c:strCache>
            </c:strRef>
          </c:tx>
          <c:spPr>
            <a:solidFill>
              <a:schemeClr val="bg1">
                <a:lumMod val="85000"/>
              </a:schemeClr>
            </a:solidFill>
            <a:ln w="25400" cap="flat" cmpd="sng" algn="ctr">
              <a:noFill/>
              <a:prstDash val="solid"/>
            </a:ln>
            <a:effectLst/>
          </c:spPr>
          <c:dLbls>
            <c:txPr>
              <a:bodyPr/>
              <a:lstStyle/>
              <a:p>
                <a:pPr>
                  <a:defRPr sz="1050" b="1"/>
                </a:pPr>
                <a:endParaRPr lang="en-US"/>
              </a:p>
            </c:txPr>
            <c:dLblPos val="ctr"/>
            <c:showVal val="1"/>
          </c:dLbls>
          <c:cat>
            <c:strRef>
              <c:f>SpQs!$B$22:$B$31</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SpQs!$D$22:$D$31</c:f>
              <c:numCache>
                <c:formatCode>0%</c:formatCode>
                <c:ptCount val="10"/>
                <c:pt idx="0">
                  <c:v>0.39000000000000135</c:v>
                </c:pt>
                <c:pt idx="1">
                  <c:v>0.26599326599326728</c:v>
                </c:pt>
                <c:pt idx="2">
                  <c:v>0.40273037542662116</c:v>
                </c:pt>
                <c:pt idx="3">
                  <c:v>0.2611940298507463</c:v>
                </c:pt>
                <c:pt idx="4">
                  <c:v>0.28275862068965663</c:v>
                </c:pt>
                <c:pt idx="5">
                  <c:v>0.28176795580110475</c:v>
                </c:pt>
                <c:pt idx="6">
                  <c:v>0.18902439024390244</c:v>
                </c:pt>
                <c:pt idx="7">
                  <c:v>0.17948717948718046</c:v>
                </c:pt>
                <c:pt idx="8">
                  <c:v>0.26250000000000001</c:v>
                </c:pt>
                <c:pt idx="9">
                  <c:v>0.27672955974842767</c:v>
                </c:pt>
              </c:numCache>
            </c:numRef>
          </c:val>
        </c:ser>
        <c:ser>
          <c:idx val="2"/>
          <c:order val="2"/>
          <c:tx>
            <c:strRef>
              <c:f>SpQs!$E$21</c:f>
              <c:strCache>
                <c:ptCount val="1"/>
                <c:pt idx="0">
                  <c:v>Disagree</c:v>
                </c:pt>
              </c:strCache>
            </c:strRef>
          </c:tx>
          <c:spPr>
            <a:solidFill>
              <a:srgbClr val="9BB9D4"/>
            </a:solidFill>
          </c:spPr>
          <c:dLbls>
            <c:txPr>
              <a:bodyPr/>
              <a:lstStyle/>
              <a:p>
                <a:pPr>
                  <a:defRPr sz="1050" b="1"/>
                </a:pPr>
                <a:endParaRPr lang="en-US"/>
              </a:p>
            </c:txPr>
            <c:dLblPos val="ctr"/>
            <c:showVal val="1"/>
          </c:dLbls>
          <c:cat>
            <c:strRef>
              <c:f>SpQs!$B$22:$B$31</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SpQs!$E$22:$E$31</c:f>
              <c:numCache>
                <c:formatCode>0%</c:formatCode>
                <c:ptCount val="10"/>
                <c:pt idx="0">
                  <c:v>0.12000000000000002</c:v>
                </c:pt>
                <c:pt idx="1">
                  <c:v>3.0303030303030311E-2</c:v>
                </c:pt>
                <c:pt idx="2">
                  <c:v>0.11262798634812289</c:v>
                </c:pt>
                <c:pt idx="3">
                  <c:v>7.8358208955224024E-2</c:v>
                </c:pt>
                <c:pt idx="4">
                  <c:v>0.17931034482758698</c:v>
                </c:pt>
                <c:pt idx="5">
                  <c:v>0.11602209944751379</c:v>
                </c:pt>
                <c:pt idx="6">
                  <c:v>7.3170731707317069E-2</c:v>
                </c:pt>
                <c:pt idx="7">
                  <c:v>8.974358974358973E-2</c:v>
                </c:pt>
                <c:pt idx="8">
                  <c:v>0.10625000000000002</c:v>
                </c:pt>
                <c:pt idx="9">
                  <c:v>0.12578616352201274</c:v>
                </c:pt>
              </c:numCache>
            </c:numRef>
          </c:val>
        </c:ser>
        <c:gapWidth val="55"/>
        <c:overlap val="100"/>
        <c:axId val="67360256"/>
        <c:axId val="67361792"/>
      </c:barChart>
      <c:catAx>
        <c:axId val="67360256"/>
        <c:scaling>
          <c:orientation val="maxMin"/>
        </c:scaling>
        <c:axPos val="l"/>
        <c:majorTickMark val="none"/>
        <c:tickLblPos val="nextTo"/>
        <c:txPr>
          <a:bodyPr/>
          <a:lstStyle/>
          <a:p>
            <a:pPr>
              <a:defRPr sz="1400"/>
            </a:pPr>
            <a:endParaRPr lang="en-US"/>
          </a:p>
        </c:txPr>
        <c:crossAx val="67361792"/>
        <c:crosses val="autoZero"/>
        <c:auto val="1"/>
        <c:lblAlgn val="ctr"/>
        <c:lblOffset val="100"/>
      </c:catAx>
      <c:valAx>
        <c:axId val="67361792"/>
        <c:scaling>
          <c:orientation val="minMax"/>
        </c:scaling>
        <c:delete val="1"/>
        <c:axPos val="t"/>
        <c:majorGridlines/>
        <c:numFmt formatCode="0%" sourceLinked="1"/>
        <c:majorTickMark val="none"/>
        <c:tickLblPos val="none"/>
        <c:crossAx val="67360256"/>
        <c:crosses val="autoZero"/>
        <c:crossBetween val="between"/>
      </c:valAx>
    </c:plotArea>
    <c:legend>
      <c:legendPos val="r"/>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percentStacked"/>
        <c:ser>
          <c:idx val="0"/>
          <c:order val="0"/>
          <c:tx>
            <c:strRef>
              <c:f>SpQs!$C$32</c:f>
              <c:strCache>
                <c:ptCount val="1"/>
                <c:pt idx="0">
                  <c:v>Agree </c:v>
                </c:pt>
              </c:strCache>
            </c:strRef>
          </c:tx>
          <c:spPr>
            <a:solidFill>
              <a:srgbClr val="457BA7"/>
            </a:solidFill>
          </c:spPr>
          <c:dLbls>
            <c:txPr>
              <a:bodyPr/>
              <a:lstStyle/>
              <a:p>
                <a:pPr>
                  <a:defRPr sz="1200" b="1">
                    <a:solidFill>
                      <a:schemeClr val="bg1">
                        <a:lumMod val="95000"/>
                      </a:schemeClr>
                    </a:solidFill>
                  </a:defRPr>
                </a:pPr>
                <a:endParaRPr lang="en-US"/>
              </a:p>
            </c:txPr>
            <c:dLblPos val="ctr"/>
            <c:showVal val="1"/>
          </c:dLbls>
          <c:cat>
            <c:strRef>
              <c:f>SpQs!$B$33:$B$42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SpQs!$C$33:$C$42</c:f>
              <c:numCache>
                <c:formatCode>0%</c:formatCode>
                <c:ptCount val="10"/>
                <c:pt idx="0">
                  <c:v>0.84000000000000064</c:v>
                </c:pt>
                <c:pt idx="1">
                  <c:v>0.89</c:v>
                </c:pt>
                <c:pt idx="2">
                  <c:v>0.83000000000000063</c:v>
                </c:pt>
                <c:pt idx="3">
                  <c:v>0.88</c:v>
                </c:pt>
                <c:pt idx="4">
                  <c:v>0.84000000000000064</c:v>
                </c:pt>
                <c:pt idx="5">
                  <c:v>0.84000000000000064</c:v>
                </c:pt>
                <c:pt idx="6">
                  <c:v>0.91</c:v>
                </c:pt>
                <c:pt idx="7">
                  <c:v>0.88</c:v>
                </c:pt>
                <c:pt idx="8">
                  <c:v>0.89</c:v>
                </c:pt>
                <c:pt idx="9">
                  <c:v>0.91025641025641013</c:v>
                </c:pt>
              </c:numCache>
            </c:numRef>
          </c:val>
        </c:ser>
        <c:ser>
          <c:idx val="1"/>
          <c:order val="1"/>
          <c:tx>
            <c:strRef>
              <c:f>SpQs!$D$32</c:f>
              <c:strCache>
                <c:ptCount val="1"/>
                <c:pt idx="0">
                  <c:v>Neutral</c:v>
                </c:pt>
              </c:strCache>
            </c:strRef>
          </c:tx>
          <c:spPr>
            <a:solidFill>
              <a:schemeClr val="bg2"/>
            </a:solidFill>
          </c:spPr>
          <c:dLbls>
            <c:txPr>
              <a:bodyPr/>
              <a:lstStyle/>
              <a:p>
                <a:pPr>
                  <a:defRPr sz="1200" b="1"/>
                </a:pPr>
                <a:endParaRPr lang="en-US"/>
              </a:p>
            </c:txPr>
            <c:dLblPos val="ctr"/>
            <c:showVal val="1"/>
          </c:dLbls>
          <c:cat>
            <c:strRef>
              <c:f>SpQs!$B$33:$B$42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SpQs!$D$33:$D$42</c:f>
              <c:numCache>
                <c:formatCode>0%</c:formatCode>
                <c:ptCount val="10"/>
                <c:pt idx="0">
                  <c:v>0.11</c:v>
                </c:pt>
                <c:pt idx="1">
                  <c:v>9.0000000000000024E-2</c:v>
                </c:pt>
                <c:pt idx="2">
                  <c:v>0.1</c:v>
                </c:pt>
                <c:pt idx="3">
                  <c:v>9.0000000000000024E-2</c:v>
                </c:pt>
                <c:pt idx="4">
                  <c:v>0.14000000000000001</c:v>
                </c:pt>
                <c:pt idx="5">
                  <c:v>0.14000000000000001</c:v>
                </c:pt>
                <c:pt idx="6">
                  <c:v>7.0000000000000021E-2</c:v>
                </c:pt>
                <c:pt idx="7">
                  <c:v>0.11</c:v>
                </c:pt>
                <c:pt idx="8">
                  <c:v>9.0000000000000024E-2</c:v>
                </c:pt>
                <c:pt idx="9">
                  <c:v>8.974358974358973E-2</c:v>
                </c:pt>
              </c:numCache>
            </c:numRef>
          </c:val>
        </c:ser>
        <c:ser>
          <c:idx val="2"/>
          <c:order val="2"/>
          <c:tx>
            <c:strRef>
              <c:f>SpQs!$E$32</c:f>
              <c:strCache>
                <c:ptCount val="1"/>
                <c:pt idx="0">
                  <c:v>Disagree</c:v>
                </c:pt>
              </c:strCache>
            </c:strRef>
          </c:tx>
          <c:spPr>
            <a:solidFill>
              <a:srgbClr val="9BB9D4"/>
            </a:solidFill>
          </c:spPr>
          <c:dLbls>
            <c:delete val="1"/>
          </c:dLbls>
          <c:cat>
            <c:strRef>
              <c:f>SpQs!$B$33:$B$42</c:f>
              <c:strCache>
                <c:ptCount val="10"/>
                <c:pt idx="0">
                  <c:v>Less Lecturing, more doing</c:v>
                </c:pt>
                <c:pt idx="1">
                  <c:v>Teachers jump-start turnaround at White Center Heights Elementary Please indicate how much you ag...</c:v>
                </c:pt>
                <c:pt idx="2">
                  <c:v>Dropouts flooding Kent's second-chance iGrad school</c:v>
                </c:pt>
                <c:pt idx="3">
                  <c:v>High poverty, high test scores: Auburn school is a shouting success</c:v>
                </c:pt>
                <c:pt idx="4">
                  <c:v>Lessons for locals on power of parents in schools</c:v>
                </c:pt>
                <c:pt idx="5">
                  <c:v>Mentors have message for kids: Go to college</c:v>
                </c:pt>
                <c:pt idx="6">
                  <c:v>Fewer dropouts, more degrees: How Walla Walla Community College does it </c:v>
                </c:pt>
                <c:pt idx="7">
                  <c:v>Focus on science, tech pays off in soaring graduation rate</c:v>
                </c:pt>
                <c:pt idx="8">
                  <c:v>Math concepts + teamwork = Big gains at struggling Renton school</c:v>
                </c:pt>
                <c:pt idx="9">
                  <c:v>2 Seattle middle schools focus on attendance, see scores climb</c:v>
                </c:pt>
              </c:strCache>
            </c:strRef>
          </c:cat>
          <c:val>
            <c:numRef>
              <c:f>SpQs!$E$33:$E$42</c:f>
              <c:numCache>
                <c:formatCode>0%</c:formatCode>
                <c:ptCount val="10"/>
                <c:pt idx="0">
                  <c:v>0.05</c:v>
                </c:pt>
                <c:pt idx="1">
                  <c:v>2.0000000000000011E-2</c:v>
                </c:pt>
                <c:pt idx="2">
                  <c:v>7.0000000000000021E-2</c:v>
                </c:pt>
                <c:pt idx="3">
                  <c:v>3.0000000000000002E-2</c:v>
                </c:pt>
                <c:pt idx="4">
                  <c:v>2.0000000000000011E-2</c:v>
                </c:pt>
                <c:pt idx="5">
                  <c:v>2.0000000000000011E-2</c:v>
                </c:pt>
                <c:pt idx="6">
                  <c:v>2.0000000000000011E-2</c:v>
                </c:pt>
                <c:pt idx="7">
                  <c:v>1.0000000000000005E-2</c:v>
                </c:pt>
                <c:pt idx="8">
                  <c:v>2.0000000000000011E-2</c:v>
                </c:pt>
                <c:pt idx="9">
                  <c:v>0</c:v>
                </c:pt>
              </c:numCache>
            </c:numRef>
          </c:val>
        </c:ser>
        <c:dLbls>
          <c:showVal val="1"/>
        </c:dLbls>
        <c:gapWidth val="68"/>
        <c:overlap val="100"/>
        <c:axId val="93119616"/>
        <c:axId val="93121152"/>
      </c:barChart>
      <c:catAx>
        <c:axId val="93119616"/>
        <c:scaling>
          <c:orientation val="maxMin"/>
        </c:scaling>
        <c:axPos val="l"/>
        <c:tickLblPos val="nextTo"/>
        <c:txPr>
          <a:bodyPr/>
          <a:lstStyle/>
          <a:p>
            <a:pPr>
              <a:defRPr sz="1400"/>
            </a:pPr>
            <a:endParaRPr lang="en-US"/>
          </a:p>
        </c:txPr>
        <c:crossAx val="93121152"/>
        <c:crosses val="autoZero"/>
        <c:auto val="1"/>
        <c:lblAlgn val="ctr"/>
        <c:lblOffset val="100"/>
      </c:catAx>
      <c:valAx>
        <c:axId val="93121152"/>
        <c:scaling>
          <c:orientation val="minMax"/>
        </c:scaling>
        <c:delete val="1"/>
        <c:axPos val="t"/>
        <c:majorGridlines/>
        <c:numFmt formatCode="0%" sourceLinked="1"/>
        <c:tickLblPos val="none"/>
        <c:crossAx val="93119616"/>
        <c:crosses val="autoZero"/>
        <c:crossBetween val="between"/>
      </c:valAx>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LessLec!$Q$4</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LessLec!$Q$5:$Q$14</c:f>
              <c:numCache>
                <c:formatCode>0%</c:formatCode>
                <c:ptCount val="10"/>
                <c:pt idx="0">
                  <c:v>0.49000000000000032</c:v>
                </c:pt>
                <c:pt idx="1">
                  <c:v>0.56999999999999995</c:v>
                </c:pt>
                <c:pt idx="2">
                  <c:v>0.84000000000000064</c:v>
                </c:pt>
                <c:pt idx="3">
                  <c:v>0.34</c:v>
                </c:pt>
                <c:pt idx="4">
                  <c:v>0.42000000000000032</c:v>
                </c:pt>
                <c:pt idx="5">
                  <c:v>0.22</c:v>
                </c:pt>
                <c:pt idx="6">
                  <c:v>0.52</c:v>
                </c:pt>
                <c:pt idx="7">
                  <c:v>0.25</c:v>
                </c:pt>
                <c:pt idx="8">
                  <c:v>0.51</c:v>
                </c:pt>
                <c:pt idx="9">
                  <c:v>0.61000000000000065</c:v>
                </c:pt>
              </c:numCache>
            </c:numRef>
          </c:val>
        </c:ser>
        <c:ser>
          <c:idx val="1"/>
          <c:order val="1"/>
          <c:tx>
            <c:strRef>
              <c:f>LessLec!$R$4</c:f>
              <c:strCache>
                <c:ptCount val="1"/>
                <c:pt idx="0">
                  <c:v>Neutral</c:v>
                </c:pt>
              </c:strCache>
            </c:strRef>
          </c:tx>
          <c:spPr>
            <a:solidFill>
              <a:schemeClr val="bg1">
                <a:lumMod val="85000"/>
              </a:schemeClr>
            </a:solidFill>
            <a:ln w="25400" cap="flat" cmpd="sng" algn="ctr">
              <a:noFill/>
              <a:prstDash val="solid"/>
            </a:ln>
            <a:effectLst/>
          </c:spPr>
          <c:dLbls>
            <c:txPr>
              <a:bodyPr/>
              <a:lstStyle/>
              <a:p>
                <a:pPr>
                  <a:defRPr sz="1100" b="1"/>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LessLec!$R$5:$R$14</c:f>
              <c:numCache>
                <c:formatCode>0%</c:formatCode>
                <c:ptCount val="10"/>
                <c:pt idx="0">
                  <c:v>0.39000000000000146</c:v>
                </c:pt>
                <c:pt idx="1">
                  <c:v>0.31000000000000127</c:v>
                </c:pt>
                <c:pt idx="2">
                  <c:v>0.11</c:v>
                </c:pt>
                <c:pt idx="3">
                  <c:v>0.52</c:v>
                </c:pt>
                <c:pt idx="4">
                  <c:v>0.48000000000000032</c:v>
                </c:pt>
                <c:pt idx="5">
                  <c:v>0.18000000000000024</c:v>
                </c:pt>
                <c:pt idx="6">
                  <c:v>0.39000000000000146</c:v>
                </c:pt>
                <c:pt idx="7">
                  <c:v>0.53</c:v>
                </c:pt>
                <c:pt idx="8">
                  <c:v>0.38000000000000145</c:v>
                </c:pt>
                <c:pt idx="9">
                  <c:v>0.31000000000000127</c:v>
                </c:pt>
              </c:numCache>
            </c:numRef>
          </c:val>
        </c:ser>
        <c:ser>
          <c:idx val="2"/>
          <c:order val="2"/>
          <c:tx>
            <c:strRef>
              <c:f>LessLec!$S$4</c:f>
              <c:strCache>
                <c:ptCount val="1"/>
                <c:pt idx="0">
                  <c:v>Disagree</c:v>
                </c:pt>
              </c:strCache>
            </c:strRef>
          </c:tx>
          <c:spPr>
            <a:solidFill>
              <a:srgbClr val="9BB9D4"/>
            </a:solidFill>
          </c:spPr>
          <c:dLbls>
            <c:txPr>
              <a:bodyPr/>
              <a:lstStyle/>
              <a:p>
                <a:pPr>
                  <a:defRPr sz="1100" b="1"/>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LessLec!$S$5:$S$14</c:f>
              <c:numCache>
                <c:formatCode>0%</c:formatCode>
                <c:ptCount val="10"/>
                <c:pt idx="0">
                  <c:v>0.12000000000000002</c:v>
                </c:pt>
                <c:pt idx="1">
                  <c:v>0.12000000000000002</c:v>
                </c:pt>
                <c:pt idx="2">
                  <c:v>0.05</c:v>
                </c:pt>
                <c:pt idx="3">
                  <c:v>0.14000000000000001</c:v>
                </c:pt>
                <c:pt idx="4">
                  <c:v>0.1</c:v>
                </c:pt>
                <c:pt idx="5">
                  <c:v>0.60000000000000064</c:v>
                </c:pt>
                <c:pt idx="6">
                  <c:v>9.0000000000000024E-2</c:v>
                </c:pt>
                <c:pt idx="7">
                  <c:v>0.22</c:v>
                </c:pt>
                <c:pt idx="8">
                  <c:v>0.11</c:v>
                </c:pt>
                <c:pt idx="9">
                  <c:v>8.0000000000000043E-2</c:v>
                </c:pt>
              </c:numCache>
            </c:numRef>
          </c:val>
        </c:ser>
        <c:gapWidth val="54"/>
        <c:overlap val="100"/>
        <c:axId val="93967872"/>
        <c:axId val="93969408"/>
      </c:barChart>
      <c:catAx>
        <c:axId val="93967872"/>
        <c:scaling>
          <c:orientation val="minMax"/>
        </c:scaling>
        <c:axPos val="l"/>
        <c:tickLblPos val="nextTo"/>
        <c:txPr>
          <a:bodyPr/>
          <a:lstStyle/>
          <a:p>
            <a:pPr>
              <a:defRPr sz="1400"/>
            </a:pPr>
            <a:endParaRPr lang="en-US"/>
          </a:p>
        </c:txPr>
        <c:crossAx val="93969408"/>
        <c:crosses val="autoZero"/>
        <c:auto val="1"/>
        <c:lblAlgn val="ctr"/>
        <c:lblOffset val="100"/>
      </c:catAx>
      <c:valAx>
        <c:axId val="93969408"/>
        <c:scaling>
          <c:orientation val="minMax"/>
        </c:scaling>
        <c:axPos val="b"/>
        <c:majorGridlines/>
        <c:numFmt formatCode="0%" sourceLinked="1"/>
        <c:tickLblPos val="nextTo"/>
        <c:crossAx val="93967872"/>
        <c:crosses val="autoZero"/>
        <c:crossBetween val="between"/>
      </c:valAx>
    </c:plotArea>
    <c:legend>
      <c:legendPos val="r"/>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col"/>
        <c:grouping val="percentStacked"/>
        <c:ser>
          <c:idx val="0"/>
          <c:order val="0"/>
          <c:tx>
            <c:strRef>
              <c:f>ReadingBeh!$P$9</c:f>
              <c:strCache>
                <c:ptCount val="1"/>
                <c:pt idx="0">
                  <c:v>Every Sunday</c:v>
                </c:pt>
              </c:strCache>
            </c:strRef>
          </c:tx>
          <c:cat>
            <c:strRef>
              <c:f>ReadingBeh!$N$10:$O$14</c:f>
              <c:strCache>
                <c:ptCount val="5"/>
                <c:pt idx="0">
                  <c:v>Connect Panel (n=433)</c:v>
                </c:pt>
                <c:pt idx="1">
                  <c:v>NIE Educators (n=87)</c:v>
                </c:pt>
                <c:pt idx="2">
                  <c:v>Invitation (n=9)</c:v>
                </c:pt>
                <c:pt idx="3">
                  <c:v>Intercept (n=15)</c:v>
                </c:pt>
                <c:pt idx="4">
                  <c:v>Newsletter (n=75)</c:v>
                </c:pt>
              </c:strCache>
            </c:strRef>
          </c:cat>
          <c:val>
            <c:numRef>
              <c:f>ReadingBeh!$P$10:$P$14</c:f>
              <c:numCache>
                <c:formatCode>###0%</c:formatCode>
                <c:ptCount val="5"/>
                <c:pt idx="0">
                  <c:v>0.789838337182448</c:v>
                </c:pt>
                <c:pt idx="1">
                  <c:v>0.37931034482758791</c:v>
                </c:pt>
                <c:pt idx="2">
                  <c:v>0.44444444444444442</c:v>
                </c:pt>
                <c:pt idx="3">
                  <c:v>0.60000000000000064</c:v>
                </c:pt>
                <c:pt idx="4">
                  <c:v>0.53333333333333333</c:v>
                </c:pt>
              </c:numCache>
            </c:numRef>
          </c:val>
        </c:ser>
        <c:ser>
          <c:idx val="1"/>
          <c:order val="1"/>
          <c:tx>
            <c:strRef>
              <c:f>ReadingBeh!$Q$9</c:f>
              <c:strCache>
                <c:ptCount val="1"/>
                <c:pt idx="0">
                  <c:v>2 or 3 times a month</c:v>
                </c:pt>
              </c:strCache>
            </c:strRef>
          </c:tx>
          <c:cat>
            <c:strRef>
              <c:f>ReadingBeh!$N$10:$O$14</c:f>
              <c:strCache>
                <c:ptCount val="5"/>
                <c:pt idx="0">
                  <c:v>Connect Panel (n=433)</c:v>
                </c:pt>
                <c:pt idx="1">
                  <c:v>NIE Educators (n=87)</c:v>
                </c:pt>
                <c:pt idx="2">
                  <c:v>Invitation (n=9)</c:v>
                </c:pt>
                <c:pt idx="3">
                  <c:v>Intercept (n=15)</c:v>
                </c:pt>
                <c:pt idx="4">
                  <c:v>Newsletter (n=75)</c:v>
                </c:pt>
              </c:strCache>
            </c:strRef>
          </c:cat>
          <c:val>
            <c:numRef>
              <c:f>ReadingBeh!$Q$10:$Q$14</c:f>
              <c:numCache>
                <c:formatCode>###0%</c:formatCode>
                <c:ptCount val="5"/>
                <c:pt idx="0">
                  <c:v>4.1570438799076209E-2</c:v>
                </c:pt>
                <c:pt idx="1">
                  <c:v>0.11494252873563222</c:v>
                </c:pt>
                <c:pt idx="2">
                  <c:v>0</c:v>
                </c:pt>
                <c:pt idx="3">
                  <c:v>6.666666666666668E-2</c:v>
                </c:pt>
                <c:pt idx="4">
                  <c:v>5.3333333333333753E-2</c:v>
                </c:pt>
              </c:numCache>
            </c:numRef>
          </c:val>
        </c:ser>
        <c:ser>
          <c:idx val="2"/>
          <c:order val="2"/>
          <c:tx>
            <c:strRef>
              <c:f>ReadingBeh!$R$9</c:f>
              <c:strCache>
                <c:ptCount val="1"/>
                <c:pt idx="0">
                  <c:v>About once a month</c:v>
                </c:pt>
              </c:strCache>
            </c:strRef>
          </c:tx>
          <c:cat>
            <c:strRef>
              <c:f>ReadingBeh!$N$10:$O$14</c:f>
              <c:strCache>
                <c:ptCount val="5"/>
                <c:pt idx="0">
                  <c:v>Connect Panel (n=433)</c:v>
                </c:pt>
                <c:pt idx="1">
                  <c:v>NIE Educators (n=87)</c:v>
                </c:pt>
                <c:pt idx="2">
                  <c:v>Invitation (n=9)</c:v>
                </c:pt>
                <c:pt idx="3">
                  <c:v>Intercept (n=15)</c:v>
                </c:pt>
                <c:pt idx="4">
                  <c:v>Newsletter (n=75)</c:v>
                </c:pt>
              </c:strCache>
            </c:strRef>
          </c:cat>
          <c:val>
            <c:numRef>
              <c:f>ReadingBeh!$R$10:$R$14</c:f>
              <c:numCache>
                <c:formatCode>###0%</c:formatCode>
                <c:ptCount val="5"/>
                <c:pt idx="0">
                  <c:v>1.38568129330254E-2</c:v>
                </c:pt>
                <c:pt idx="1">
                  <c:v>0.11494252873563222</c:v>
                </c:pt>
                <c:pt idx="2">
                  <c:v>0</c:v>
                </c:pt>
                <c:pt idx="3">
                  <c:v>0.2</c:v>
                </c:pt>
                <c:pt idx="4">
                  <c:v>2.6666666666666672E-2</c:v>
                </c:pt>
              </c:numCache>
            </c:numRef>
          </c:val>
        </c:ser>
        <c:ser>
          <c:idx val="3"/>
          <c:order val="3"/>
          <c:tx>
            <c:strRef>
              <c:f>ReadingBeh!$S$9</c:f>
              <c:strCache>
                <c:ptCount val="1"/>
                <c:pt idx="0">
                  <c:v>Never or almost never</c:v>
                </c:pt>
              </c:strCache>
            </c:strRef>
          </c:tx>
          <c:cat>
            <c:strRef>
              <c:f>ReadingBeh!$N$10:$O$14</c:f>
              <c:strCache>
                <c:ptCount val="5"/>
                <c:pt idx="0">
                  <c:v>Connect Panel (n=433)</c:v>
                </c:pt>
                <c:pt idx="1">
                  <c:v>NIE Educators (n=87)</c:v>
                </c:pt>
                <c:pt idx="2">
                  <c:v>Invitation (n=9)</c:v>
                </c:pt>
                <c:pt idx="3">
                  <c:v>Intercept (n=15)</c:v>
                </c:pt>
                <c:pt idx="4">
                  <c:v>Newsletter (n=75)</c:v>
                </c:pt>
              </c:strCache>
            </c:strRef>
          </c:cat>
          <c:val>
            <c:numRef>
              <c:f>ReadingBeh!$S$10:$S$14</c:f>
              <c:numCache>
                <c:formatCode>###0%</c:formatCode>
                <c:ptCount val="5"/>
                <c:pt idx="0">
                  <c:v>0.11085450346420324</c:v>
                </c:pt>
                <c:pt idx="1">
                  <c:v>0.22988505747126506</c:v>
                </c:pt>
                <c:pt idx="2">
                  <c:v>0.33333333333333331</c:v>
                </c:pt>
                <c:pt idx="3">
                  <c:v>0.13333333333333341</c:v>
                </c:pt>
                <c:pt idx="4">
                  <c:v>0.29333333333333333</c:v>
                </c:pt>
              </c:numCache>
            </c:numRef>
          </c:val>
        </c:ser>
        <c:ser>
          <c:idx val="4"/>
          <c:order val="4"/>
          <c:tx>
            <c:strRef>
              <c:f>ReadingBeh!$T$9</c:f>
              <c:strCache>
                <c:ptCount val="1"/>
                <c:pt idx="0">
                  <c:v>Less often, a few times a year</c:v>
                </c:pt>
              </c:strCache>
            </c:strRef>
          </c:tx>
          <c:cat>
            <c:strRef>
              <c:f>ReadingBeh!$N$10:$O$14</c:f>
              <c:strCache>
                <c:ptCount val="5"/>
                <c:pt idx="0">
                  <c:v>Connect Panel (n=433)</c:v>
                </c:pt>
                <c:pt idx="1">
                  <c:v>NIE Educators (n=87)</c:v>
                </c:pt>
                <c:pt idx="2">
                  <c:v>Invitation (n=9)</c:v>
                </c:pt>
                <c:pt idx="3">
                  <c:v>Intercept (n=15)</c:v>
                </c:pt>
                <c:pt idx="4">
                  <c:v>Newsletter (n=75)</c:v>
                </c:pt>
              </c:strCache>
            </c:strRef>
          </c:cat>
          <c:val>
            <c:numRef>
              <c:f>ReadingBeh!$T$10:$T$14</c:f>
              <c:numCache>
                <c:formatCode>###0%</c:formatCode>
                <c:ptCount val="5"/>
                <c:pt idx="0">
                  <c:v>4.3879907621247105E-2</c:v>
                </c:pt>
                <c:pt idx="1">
                  <c:v>0.16091954022988506</c:v>
                </c:pt>
                <c:pt idx="2">
                  <c:v>0.22222222222222221</c:v>
                </c:pt>
                <c:pt idx="3">
                  <c:v>0</c:v>
                </c:pt>
                <c:pt idx="4">
                  <c:v>9.3333333333333365E-2</c:v>
                </c:pt>
              </c:numCache>
            </c:numRef>
          </c:val>
        </c:ser>
        <c:gapWidth val="108"/>
        <c:overlap val="100"/>
        <c:axId val="94028928"/>
        <c:axId val="94030464"/>
      </c:barChart>
      <c:catAx>
        <c:axId val="94028928"/>
        <c:scaling>
          <c:orientation val="minMax"/>
        </c:scaling>
        <c:axPos val="b"/>
        <c:tickLblPos val="nextTo"/>
        <c:crossAx val="94030464"/>
        <c:crosses val="autoZero"/>
        <c:auto val="1"/>
        <c:lblAlgn val="ctr"/>
        <c:lblOffset val="100"/>
      </c:catAx>
      <c:valAx>
        <c:axId val="94030464"/>
        <c:scaling>
          <c:orientation val="minMax"/>
        </c:scaling>
        <c:axPos val="l"/>
        <c:majorGridlines/>
        <c:numFmt formatCode="0%" sourceLinked="1"/>
        <c:tickLblPos val="nextTo"/>
        <c:crossAx val="94028928"/>
        <c:crosses val="autoZero"/>
        <c:crossBetween val="between"/>
      </c:valAx>
    </c:plotArea>
    <c:legend>
      <c:legendPos val="r"/>
      <c:layout>
        <c:manualLayout>
          <c:xMode val="edge"/>
          <c:yMode val="edge"/>
          <c:x val="0.73549068993690958"/>
          <c:y val="0.34619748796033462"/>
          <c:w val="0.25578354139100434"/>
          <c:h val="0.42412576675629332"/>
        </c:manualLayout>
      </c:layout>
    </c:legend>
    <c:plotVisOnly val="1"/>
  </c:chart>
  <c:txPr>
    <a:bodyPr/>
    <a:lstStyle/>
    <a:p>
      <a:pPr>
        <a:defRPr sz="1800"/>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col"/>
        <c:grouping val="percentStacked"/>
        <c:ser>
          <c:idx val="0"/>
          <c:order val="0"/>
          <c:tx>
            <c:strRef>
              <c:f>ReadingBeh!$P$20</c:f>
              <c:strCache>
                <c:ptCount val="1"/>
                <c:pt idx="0">
                  <c:v>Every day or almost every day</c:v>
                </c:pt>
              </c:strCache>
            </c:strRef>
          </c:tx>
          <c:cat>
            <c:strRef>
              <c:f>ReadingBeh!$O$21:$O$25</c:f>
              <c:strCache>
                <c:ptCount val="5"/>
                <c:pt idx="0">
                  <c:v>Connect Panel (n=433)</c:v>
                </c:pt>
                <c:pt idx="1">
                  <c:v>NIE Educators (n=87)</c:v>
                </c:pt>
                <c:pt idx="2">
                  <c:v>Invitation (n=9)</c:v>
                </c:pt>
                <c:pt idx="3">
                  <c:v>Intercept (n=15)</c:v>
                </c:pt>
                <c:pt idx="4">
                  <c:v>Newsletter (n=75)</c:v>
                </c:pt>
              </c:strCache>
            </c:strRef>
          </c:cat>
          <c:val>
            <c:numRef>
              <c:f>ReadingBeh!$P$21:$P$25</c:f>
              <c:numCache>
                <c:formatCode>###0%</c:formatCode>
                <c:ptCount val="5"/>
                <c:pt idx="0">
                  <c:v>0.65127020785219736</c:v>
                </c:pt>
                <c:pt idx="1">
                  <c:v>0.26436781609195431</c:v>
                </c:pt>
                <c:pt idx="2">
                  <c:v>0.22222222222222221</c:v>
                </c:pt>
                <c:pt idx="3">
                  <c:v>0.26666666666666738</c:v>
                </c:pt>
                <c:pt idx="4">
                  <c:v>0.33333333333333331</c:v>
                </c:pt>
              </c:numCache>
            </c:numRef>
          </c:val>
        </c:ser>
        <c:ser>
          <c:idx val="1"/>
          <c:order val="1"/>
          <c:tx>
            <c:strRef>
              <c:f>ReadingBeh!$Q$20</c:f>
              <c:strCache>
                <c:ptCount val="1"/>
                <c:pt idx="0">
                  <c:v>3 to four times a week</c:v>
                </c:pt>
              </c:strCache>
            </c:strRef>
          </c:tx>
          <c:cat>
            <c:strRef>
              <c:f>ReadingBeh!$O$21:$O$25</c:f>
              <c:strCache>
                <c:ptCount val="5"/>
                <c:pt idx="0">
                  <c:v>Connect Panel (n=433)</c:v>
                </c:pt>
                <c:pt idx="1">
                  <c:v>NIE Educators (n=87)</c:v>
                </c:pt>
                <c:pt idx="2">
                  <c:v>Invitation (n=9)</c:v>
                </c:pt>
                <c:pt idx="3">
                  <c:v>Intercept (n=15)</c:v>
                </c:pt>
                <c:pt idx="4">
                  <c:v>Newsletter (n=75)</c:v>
                </c:pt>
              </c:strCache>
            </c:strRef>
          </c:cat>
          <c:val>
            <c:numRef>
              <c:f>ReadingBeh!$Q$21:$Q$25</c:f>
              <c:numCache>
                <c:formatCode>###0%</c:formatCode>
                <c:ptCount val="5"/>
                <c:pt idx="0">
                  <c:v>3.2332563510392612E-2</c:v>
                </c:pt>
                <c:pt idx="1">
                  <c:v>9.1954022988505746E-2</c:v>
                </c:pt>
                <c:pt idx="2">
                  <c:v>0</c:v>
                </c:pt>
                <c:pt idx="3">
                  <c:v>0.13333333333333341</c:v>
                </c:pt>
                <c:pt idx="4">
                  <c:v>6.666666666666668E-2</c:v>
                </c:pt>
              </c:numCache>
            </c:numRef>
          </c:val>
        </c:ser>
        <c:ser>
          <c:idx val="2"/>
          <c:order val="2"/>
          <c:tx>
            <c:strRef>
              <c:f>ReadingBeh!$R$20</c:f>
              <c:strCache>
                <c:ptCount val="1"/>
                <c:pt idx="0">
                  <c:v>1 or 2 times a week</c:v>
                </c:pt>
              </c:strCache>
            </c:strRef>
          </c:tx>
          <c:cat>
            <c:strRef>
              <c:f>ReadingBeh!$O$21:$O$25</c:f>
              <c:strCache>
                <c:ptCount val="5"/>
                <c:pt idx="0">
                  <c:v>Connect Panel (n=433)</c:v>
                </c:pt>
                <c:pt idx="1">
                  <c:v>NIE Educators (n=87)</c:v>
                </c:pt>
                <c:pt idx="2">
                  <c:v>Invitation (n=9)</c:v>
                </c:pt>
                <c:pt idx="3">
                  <c:v>Intercept (n=15)</c:v>
                </c:pt>
                <c:pt idx="4">
                  <c:v>Newsletter (n=75)</c:v>
                </c:pt>
              </c:strCache>
            </c:strRef>
          </c:cat>
          <c:val>
            <c:numRef>
              <c:f>ReadingBeh!$R$21:$R$25</c:f>
              <c:numCache>
                <c:formatCode>###0%</c:formatCode>
                <c:ptCount val="5"/>
                <c:pt idx="0">
                  <c:v>5.7736720554272931E-2</c:v>
                </c:pt>
                <c:pt idx="1">
                  <c:v>0.12643678160919541</c:v>
                </c:pt>
                <c:pt idx="2">
                  <c:v>0</c:v>
                </c:pt>
                <c:pt idx="3">
                  <c:v>0.13333333333333341</c:v>
                </c:pt>
                <c:pt idx="4">
                  <c:v>0.10666666666666715</c:v>
                </c:pt>
              </c:numCache>
            </c:numRef>
          </c:val>
        </c:ser>
        <c:ser>
          <c:idx val="3"/>
          <c:order val="3"/>
          <c:tx>
            <c:strRef>
              <c:f>ReadingBeh!$S$20</c:f>
              <c:strCache>
                <c:ptCount val="1"/>
                <c:pt idx="0">
                  <c:v>Never or almost never</c:v>
                </c:pt>
              </c:strCache>
            </c:strRef>
          </c:tx>
          <c:cat>
            <c:strRef>
              <c:f>ReadingBeh!$O$21:$O$25</c:f>
              <c:strCache>
                <c:ptCount val="5"/>
                <c:pt idx="0">
                  <c:v>Connect Panel (n=433)</c:v>
                </c:pt>
                <c:pt idx="1">
                  <c:v>NIE Educators (n=87)</c:v>
                </c:pt>
                <c:pt idx="2">
                  <c:v>Invitation (n=9)</c:v>
                </c:pt>
                <c:pt idx="3">
                  <c:v>Intercept (n=15)</c:v>
                </c:pt>
                <c:pt idx="4">
                  <c:v>Newsletter (n=75)</c:v>
                </c:pt>
              </c:strCache>
            </c:strRef>
          </c:cat>
          <c:val>
            <c:numRef>
              <c:f>ReadingBeh!$S$21:$S$25</c:f>
              <c:numCache>
                <c:formatCode>###0%</c:formatCode>
                <c:ptCount val="5"/>
                <c:pt idx="0">
                  <c:v>0.19399538106235703</c:v>
                </c:pt>
                <c:pt idx="1">
                  <c:v>0.33333333333333331</c:v>
                </c:pt>
                <c:pt idx="2">
                  <c:v>0.66666666666666663</c:v>
                </c:pt>
                <c:pt idx="3">
                  <c:v>0.26666666666666738</c:v>
                </c:pt>
                <c:pt idx="4">
                  <c:v>0.38666666666666905</c:v>
                </c:pt>
              </c:numCache>
            </c:numRef>
          </c:val>
        </c:ser>
        <c:ser>
          <c:idx val="4"/>
          <c:order val="4"/>
          <c:tx>
            <c:strRef>
              <c:f>ReadingBeh!$T$20</c:f>
              <c:strCache>
                <c:ptCount val="1"/>
                <c:pt idx="0">
                  <c:v>Less often</c:v>
                </c:pt>
              </c:strCache>
            </c:strRef>
          </c:tx>
          <c:cat>
            <c:strRef>
              <c:f>ReadingBeh!$O$21:$O$25</c:f>
              <c:strCache>
                <c:ptCount val="5"/>
                <c:pt idx="0">
                  <c:v>Connect Panel (n=433)</c:v>
                </c:pt>
                <c:pt idx="1">
                  <c:v>NIE Educators (n=87)</c:v>
                </c:pt>
                <c:pt idx="2">
                  <c:v>Invitation (n=9)</c:v>
                </c:pt>
                <c:pt idx="3">
                  <c:v>Intercept (n=15)</c:v>
                </c:pt>
                <c:pt idx="4">
                  <c:v>Newsletter (n=75)</c:v>
                </c:pt>
              </c:strCache>
            </c:strRef>
          </c:cat>
          <c:val>
            <c:numRef>
              <c:f>ReadingBeh!$T$21:$T$25</c:f>
              <c:numCache>
                <c:formatCode>###0%</c:formatCode>
                <c:ptCount val="5"/>
                <c:pt idx="0">
                  <c:v>6.4665127020785224E-2</c:v>
                </c:pt>
                <c:pt idx="1">
                  <c:v>0.18390804597701257</c:v>
                </c:pt>
                <c:pt idx="2">
                  <c:v>0.1111111111111111</c:v>
                </c:pt>
                <c:pt idx="3">
                  <c:v>0.2</c:v>
                </c:pt>
                <c:pt idx="4">
                  <c:v>0.10666666666666715</c:v>
                </c:pt>
              </c:numCache>
            </c:numRef>
          </c:val>
        </c:ser>
        <c:gapWidth val="106"/>
        <c:overlap val="100"/>
        <c:axId val="3134976"/>
        <c:axId val="3136512"/>
      </c:barChart>
      <c:catAx>
        <c:axId val="3134976"/>
        <c:scaling>
          <c:orientation val="minMax"/>
        </c:scaling>
        <c:axPos val="b"/>
        <c:tickLblPos val="nextTo"/>
        <c:txPr>
          <a:bodyPr/>
          <a:lstStyle/>
          <a:p>
            <a:pPr>
              <a:defRPr sz="1400"/>
            </a:pPr>
            <a:endParaRPr lang="en-US"/>
          </a:p>
        </c:txPr>
        <c:crossAx val="3136512"/>
        <c:crosses val="autoZero"/>
        <c:auto val="1"/>
        <c:lblAlgn val="ctr"/>
        <c:lblOffset val="100"/>
      </c:catAx>
      <c:valAx>
        <c:axId val="3136512"/>
        <c:scaling>
          <c:orientation val="minMax"/>
        </c:scaling>
        <c:axPos val="l"/>
        <c:majorGridlines/>
        <c:numFmt formatCode="0%" sourceLinked="1"/>
        <c:tickLblPos val="nextTo"/>
        <c:crossAx val="3134976"/>
        <c:crosses val="autoZero"/>
        <c:crossBetween val="between"/>
      </c:valAx>
    </c:plotArea>
    <c:legend>
      <c:legendPos val="r"/>
      <c:layout/>
      <c:txPr>
        <a:bodyPr/>
        <a:lstStyle/>
        <a:p>
          <a:pPr>
            <a:defRPr sz="1400"/>
          </a:pPr>
          <a:endParaRPr lang="en-US"/>
        </a:p>
      </c:txPr>
    </c:legend>
    <c:plotVisOnly val="1"/>
  </c:chart>
  <c:txPr>
    <a:bodyPr/>
    <a:lstStyle/>
    <a:p>
      <a:pPr>
        <a:defRPr sz="12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percentStacked"/>
        <c:ser>
          <c:idx val="0"/>
          <c:order val="0"/>
          <c:tx>
            <c:strRef>
              <c:f>ReadingBeh!$P$35</c:f>
              <c:strCache>
                <c:ptCount val="1"/>
                <c:pt idx="0">
                  <c:v>Several times a day</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ReadingBeh!$P$36:$P$40</c:f>
              <c:numCache>
                <c:formatCode>###0%</c:formatCode>
                <c:ptCount val="5"/>
                <c:pt idx="0">
                  <c:v>0.14780600461893764</c:v>
                </c:pt>
                <c:pt idx="1">
                  <c:v>5.7471264367816112E-2</c:v>
                </c:pt>
                <c:pt idx="2">
                  <c:v>0.1111111111111111</c:v>
                </c:pt>
                <c:pt idx="3">
                  <c:v>0.13333333333333341</c:v>
                </c:pt>
                <c:pt idx="4">
                  <c:v>0.29333333333333333</c:v>
                </c:pt>
              </c:numCache>
            </c:numRef>
          </c:val>
        </c:ser>
        <c:ser>
          <c:idx val="1"/>
          <c:order val="1"/>
          <c:tx>
            <c:strRef>
              <c:f>ReadingBeh!$Q$35</c:f>
              <c:strCache>
                <c:ptCount val="1"/>
                <c:pt idx="0">
                  <c:v>About once a day</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ReadingBeh!$Q$36:$Q$40</c:f>
              <c:numCache>
                <c:formatCode>###0%</c:formatCode>
                <c:ptCount val="5"/>
                <c:pt idx="0">
                  <c:v>0.15242494226327943</c:v>
                </c:pt>
                <c:pt idx="1">
                  <c:v>0.19540229885057531</c:v>
                </c:pt>
                <c:pt idx="2">
                  <c:v>0.1111111111111111</c:v>
                </c:pt>
                <c:pt idx="3">
                  <c:v>0.53333333333333333</c:v>
                </c:pt>
                <c:pt idx="4">
                  <c:v>0.33333333333333331</c:v>
                </c:pt>
              </c:numCache>
            </c:numRef>
          </c:val>
        </c:ser>
        <c:ser>
          <c:idx val="2"/>
          <c:order val="2"/>
          <c:tx>
            <c:strRef>
              <c:f>ReadingBeh!$R$35</c:f>
              <c:strCache>
                <c:ptCount val="1"/>
                <c:pt idx="0">
                  <c:v>2 to 3 times a week</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ReadingBeh!$R$36:$R$40</c:f>
              <c:numCache>
                <c:formatCode>###0%</c:formatCode>
                <c:ptCount val="5"/>
                <c:pt idx="0">
                  <c:v>0.10623556581986143</c:v>
                </c:pt>
                <c:pt idx="1">
                  <c:v>0.26436781609195431</c:v>
                </c:pt>
                <c:pt idx="2">
                  <c:v>0.22222222222222221</c:v>
                </c:pt>
                <c:pt idx="3">
                  <c:v>6.666666666666668E-2</c:v>
                </c:pt>
                <c:pt idx="4">
                  <c:v>0.1466666666666667</c:v>
                </c:pt>
              </c:numCache>
            </c:numRef>
          </c:val>
        </c:ser>
        <c:ser>
          <c:idx val="3"/>
          <c:order val="3"/>
          <c:tx>
            <c:strRef>
              <c:f>ReadingBeh!$S$35</c:f>
              <c:strCache>
                <c:ptCount val="1"/>
                <c:pt idx="0">
                  <c:v>About once a week</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ReadingBeh!$S$36:$S$40</c:f>
              <c:numCache>
                <c:formatCode>###0%</c:formatCode>
                <c:ptCount val="5"/>
                <c:pt idx="0">
                  <c:v>9.0069284064665134E-2</c:v>
                </c:pt>
                <c:pt idx="1">
                  <c:v>0.16091954022988506</c:v>
                </c:pt>
                <c:pt idx="2">
                  <c:v>0</c:v>
                </c:pt>
                <c:pt idx="3">
                  <c:v>6.666666666666668E-2</c:v>
                </c:pt>
                <c:pt idx="4">
                  <c:v>0.1066666666666671</c:v>
                </c:pt>
              </c:numCache>
            </c:numRef>
          </c:val>
        </c:ser>
        <c:ser>
          <c:idx val="4"/>
          <c:order val="4"/>
          <c:tx>
            <c:strRef>
              <c:f>ReadingBeh!$T$35</c:f>
              <c:strCache>
                <c:ptCount val="1"/>
                <c:pt idx="0">
                  <c:v>Several times a month</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ReadingBeh!$T$36:$T$40</c:f>
              <c:numCache>
                <c:formatCode>###0%</c:formatCode>
                <c:ptCount val="5"/>
                <c:pt idx="0">
                  <c:v>8.7759815242494266E-2</c:v>
                </c:pt>
                <c:pt idx="1">
                  <c:v>0.11494252873563222</c:v>
                </c:pt>
                <c:pt idx="2">
                  <c:v>0.22222222222222221</c:v>
                </c:pt>
                <c:pt idx="3">
                  <c:v>6.666666666666668E-2</c:v>
                </c:pt>
                <c:pt idx="4">
                  <c:v>2.6666666666666672E-2</c:v>
                </c:pt>
              </c:numCache>
            </c:numRef>
          </c:val>
        </c:ser>
        <c:ser>
          <c:idx val="5"/>
          <c:order val="5"/>
          <c:tx>
            <c:strRef>
              <c:f>ReadingBeh!$U$35</c:f>
              <c:strCache>
                <c:ptCount val="1"/>
                <c:pt idx="0">
                  <c:v>About once a month</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ReadingBeh!$U$36:$U$40</c:f>
              <c:numCache>
                <c:formatCode>###0%</c:formatCode>
                <c:ptCount val="5"/>
                <c:pt idx="0">
                  <c:v>0.11547344110854503</c:v>
                </c:pt>
                <c:pt idx="1">
                  <c:v>8.0459770114942528E-2</c:v>
                </c:pt>
                <c:pt idx="2">
                  <c:v>0.1111111111111111</c:v>
                </c:pt>
                <c:pt idx="3">
                  <c:v>0</c:v>
                </c:pt>
                <c:pt idx="4">
                  <c:v>4.0000000000000022E-2</c:v>
                </c:pt>
              </c:numCache>
            </c:numRef>
          </c:val>
        </c:ser>
        <c:ser>
          <c:idx val="6"/>
          <c:order val="6"/>
          <c:tx>
            <c:strRef>
              <c:f>ReadingBeh!$V$35</c:f>
              <c:strCache>
                <c:ptCount val="1"/>
                <c:pt idx="0">
                  <c:v>Less often</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ReadingBeh!$V$36:$V$40</c:f>
              <c:numCache>
                <c:formatCode>###0%</c:formatCode>
                <c:ptCount val="5"/>
                <c:pt idx="0">
                  <c:v>0.10161662817552011</c:v>
                </c:pt>
                <c:pt idx="1">
                  <c:v>8.0459770114942528E-2</c:v>
                </c:pt>
                <c:pt idx="2">
                  <c:v>0</c:v>
                </c:pt>
                <c:pt idx="3">
                  <c:v>6.666666666666668E-2</c:v>
                </c:pt>
                <c:pt idx="4">
                  <c:v>1.3333333333333341E-2</c:v>
                </c:pt>
              </c:numCache>
            </c:numRef>
          </c:val>
        </c:ser>
        <c:ser>
          <c:idx val="7"/>
          <c:order val="7"/>
          <c:tx>
            <c:strRef>
              <c:f>ReadingBeh!$W$35</c:f>
              <c:strCache>
                <c:ptCount val="1"/>
                <c:pt idx="0">
                  <c:v>Never or almost never</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ReadingBeh!$W$36:$W$40</c:f>
              <c:numCache>
                <c:formatCode>###0%</c:formatCode>
                <c:ptCount val="5"/>
                <c:pt idx="0">
                  <c:v>0.19630484988452659</c:v>
                </c:pt>
                <c:pt idx="1">
                  <c:v>4.5977011494252866E-2</c:v>
                </c:pt>
                <c:pt idx="2">
                  <c:v>0.1111111111111111</c:v>
                </c:pt>
                <c:pt idx="3">
                  <c:v>6.666666666666668E-2</c:v>
                </c:pt>
                <c:pt idx="4">
                  <c:v>4.0000000000000022E-2</c:v>
                </c:pt>
              </c:numCache>
            </c:numRef>
          </c:val>
        </c:ser>
        <c:ser>
          <c:idx val="8"/>
          <c:order val="8"/>
          <c:tx>
            <c:strRef>
              <c:f>ReadingBeh!$X$35</c:f>
              <c:strCache>
                <c:ptCount val="1"/>
                <c:pt idx="0">
                  <c:v>Not sure</c:v>
                </c:pt>
              </c:strCache>
            </c:strRef>
          </c:tx>
          <c:cat>
            <c:strRef>
              <c:f>ReadingBeh!$O$36:$O$40</c:f>
              <c:strCache>
                <c:ptCount val="5"/>
                <c:pt idx="0">
                  <c:v>Connect Panel (n=433)</c:v>
                </c:pt>
                <c:pt idx="1">
                  <c:v>NIE Educators (n=87)</c:v>
                </c:pt>
                <c:pt idx="2">
                  <c:v>Invitation (n=9)</c:v>
                </c:pt>
                <c:pt idx="3">
                  <c:v>Intercept (n=15)</c:v>
                </c:pt>
                <c:pt idx="4">
                  <c:v>Newsletter (n=75)</c:v>
                </c:pt>
              </c:strCache>
            </c:strRef>
          </c:cat>
          <c:val>
            <c:numRef>
              <c:f>ReadingBeh!$X$36:$X$40</c:f>
              <c:numCache>
                <c:formatCode>###0%</c:formatCode>
                <c:ptCount val="5"/>
                <c:pt idx="0">
                  <c:v>2.3094688221709011E-3</c:v>
                </c:pt>
                <c:pt idx="1">
                  <c:v>0</c:v>
                </c:pt>
                <c:pt idx="2">
                  <c:v>0</c:v>
                </c:pt>
                <c:pt idx="3">
                  <c:v>0</c:v>
                </c:pt>
                <c:pt idx="4">
                  <c:v>0</c:v>
                </c:pt>
              </c:numCache>
            </c:numRef>
          </c:val>
        </c:ser>
        <c:gapWidth val="101"/>
        <c:overlap val="100"/>
        <c:axId val="81929728"/>
        <c:axId val="81931264"/>
      </c:barChart>
      <c:catAx>
        <c:axId val="81929728"/>
        <c:scaling>
          <c:orientation val="minMax"/>
        </c:scaling>
        <c:axPos val="b"/>
        <c:tickLblPos val="nextTo"/>
        <c:crossAx val="81931264"/>
        <c:crosses val="autoZero"/>
        <c:auto val="1"/>
        <c:lblAlgn val="ctr"/>
        <c:lblOffset val="100"/>
      </c:catAx>
      <c:valAx>
        <c:axId val="81931264"/>
        <c:scaling>
          <c:orientation val="minMax"/>
        </c:scaling>
        <c:axPos val="l"/>
        <c:majorGridlines/>
        <c:numFmt formatCode="0%" sourceLinked="1"/>
        <c:tickLblPos val="nextTo"/>
        <c:crossAx val="81929728"/>
        <c:crosses val="autoZero"/>
        <c:crossBetween val="between"/>
      </c:valAx>
    </c:plotArea>
    <c:legend>
      <c:legendPos val="r"/>
      <c:legendEntry>
        <c:idx val="0"/>
        <c:delete val="1"/>
      </c:legendEntry>
      <c:layout/>
    </c:legend>
    <c:plotVisOnly val="1"/>
  </c:chart>
  <c:txPr>
    <a:bodyPr/>
    <a:lstStyle/>
    <a:p>
      <a:pPr>
        <a:defRPr sz="1800"/>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LessLec!$Q$4</c:f>
              <c:strCache>
                <c:ptCount val="1"/>
                <c:pt idx="0">
                  <c:v>Agree</c:v>
                </c:pt>
              </c:strCache>
            </c:strRef>
          </c:tx>
          <c:spPr>
            <a:solidFill>
              <a:srgbClr val="457BA7"/>
            </a:solidFill>
          </c:spPr>
          <c:dLbls>
            <c:txPr>
              <a:bodyPr/>
              <a:lstStyle/>
              <a:p>
                <a:pPr>
                  <a:defRPr sz="1200" b="1">
                    <a:solidFill>
                      <a:schemeClr val="bg1">
                        <a:lumMod val="85000"/>
                      </a:schemeClr>
                    </a:solidFill>
                  </a:defRPr>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LessLec!$Q$5:$Q$14</c:f>
              <c:numCache>
                <c:formatCode>0%</c:formatCode>
                <c:ptCount val="10"/>
                <c:pt idx="0">
                  <c:v>0.49000000000000032</c:v>
                </c:pt>
                <c:pt idx="1">
                  <c:v>0.56999999999999995</c:v>
                </c:pt>
                <c:pt idx="2">
                  <c:v>0.84000000000000064</c:v>
                </c:pt>
                <c:pt idx="3">
                  <c:v>0.34</c:v>
                </c:pt>
                <c:pt idx="4">
                  <c:v>0.42000000000000032</c:v>
                </c:pt>
                <c:pt idx="5">
                  <c:v>0.22</c:v>
                </c:pt>
                <c:pt idx="6">
                  <c:v>0.52</c:v>
                </c:pt>
                <c:pt idx="7">
                  <c:v>0.25</c:v>
                </c:pt>
                <c:pt idx="8">
                  <c:v>0.51</c:v>
                </c:pt>
                <c:pt idx="9">
                  <c:v>0.61000000000000065</c:v>
                </c:pt>
              </c:numCache>
            </c:numRef>
          </c:val>
        </c:ser>
        <c:ser>
          <c:idx val="1"/>
          <c:order val="1"/>
          <c:tx>
            <c:strRef>
              <c:f>LessLec!$R$4</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LessLec!$R$5:$R$14</c:f>
              <c:numCache>
                <c:formatCode>0%</c:formatCode>
                <c:ptCount val="10"/>
                <c:pt idx="0">
                  <c:v>0.39000000000000135</c:v>
                </c:pt>
                <c:pt idx="1">
                  <c:v>0.31000000000000116</c:v>
                </c:pt>
                <c:pt idx="2">
                  <c:v>0.11</c:v>
                </c:pt>
                <c:pt idx="3">
                  <c:v>0.52</c:v>
                </c:pt>
                <c:pt idx="4">
                  <c:v>0.48000000000000032</c:v>
                </c:pt>
                <c:pt idx="5">
                  <c:v>0.18000000000000024</c:v>
                </c:pt>
                <c:pt idx="6">
                  <c:v>0.39000000000000135</c:v>
                </c:pt>
                <c:pt idx="7">
                  <c:v>0.53</c:v>
                </c:pt>
                <c:pt idx="8">
                  <c:v>0.38000000000000134</c:v>
                </c:pt>
                <c:pt idx="9">
                  <c:v>0.31000000000000116</c:v>
                </c:pt>
              </c:numCache>
            </c:numRef>
          </c:val>
        </c:ser>
        <c:ser>
          <c:idx val="2"/>
          <c:order val="2"/>
          <c:tx>
            <c:strRef>
              <c:f>LessLec!$S$4</c:f>
              <c:strCache>
                <c:ptCount val="1"/>
                <c:pt idx="0">
                  <c:v>Disagree</c:v>
                </c:pt>
              </c:strCache>
            </c:strRef>
          </c:tx>
          <c:spPr>
            <a:solidFill>
              <a:srgbClr val="9BB9D4"/>
            </a:solidFill>
          </c:spPr>
          <c:dLbls>
            <c:txPr>
              <a:bodyPr/>
              <a:lstStyle/>
              <a:p>
                <a:pPr>
                  <a:defRPr b="1"/>
                </a:pPr>
                <a:endParaRPr lang="en-US"/>
              </a:p>
            </c:txPr>
            <c:dLblPos val="ctr"/>
            <c:showVal val="1"/>
          </c:dLbls>
          <c:cat>
            <c:strRef>
              <c:f>LessLec!$P$5:$P$14</c:f>
              <c:strCache>
                <c:ptCount val="10"/>
                <c:pt idx="0">
                  <c:v>The story changed the way I think about how high schools should teach Advanced Placement courses (n=246)</c:v>
                </c:pt>
                <c:pt idx="1">
                  <c:v>I liked reading the guest opinions (n=217)</c:v>
                </c:pt>
                <c:pt idx="2">
                  <c:v>I appreciated the focus on a solution that appeared to be working (n=245)</c:v>
                </c:pt>
                <c:pt idx="3">
                  <c:v>I liked that there was a live chat for readers (n=189)</c:v>
                </c:pt>
                <c:pt idx="4">
                  <c:v>I liked the reader question associated with the story (n=176)</c:v>
                </c:pt>
                <c:pt idx="5">
                  <c:v>I did not gain any new knowledge about this topic by reading the article (n=241)</c:v>
                </c:pt>
                <c:pt idx="6">
                  <c:v>The article seemed different from typical news stories (n=242)</c:v>
                </c:pt>
                <c:pt idx="7">
                  <c:v>Now that I've read this article, I think I can contribute to a solution to this problem (n=235)</c:v>
                </c:pt>
                <c:pt idx="8">
                  <c:v>The article increased my interest in this topic (n=244)</c:v>
                </c:pt>
                <c:pt idx="9">
                  <c:v>Now that I've read this article, I think there are ways to effectively address this problem (n=242)</c:v>
                </c:pt>
              </c:strCache>
            </c:strRef>
          </c:cat>
          <c:val>
            <c:numRef>
              <c:f>LessLec!$S$5:$S$14</c:f>
              <c:numCache>
                <c:formatCode>0%</c:formatCode>
                <c:ptCount val="10"/>
                <c:pt idx="0">
                  <c:v>0.12000000000000002</c:v>
                </c:pt>
                <c:pt idx="1">
                  <c:v>0.12000000000000002</c:v>
                </c:pt>
                <c:pt idx="2">
                  <c:v>0.05</c:v>
                </c:pt>
                <c:pt idx="3">
                  <c:v>0.14000000000000001</c:v>
                </c:pt>
                <c:pt idx="4">
                  <c:v>0.1</c:v>
                </c:pt>
                <c:pt idx="5">
                  <c:v>0.60000000000000064</c:v>
                </c:pt>
                <c:pt idx="6">
                  <c:v>9.0000000000000024E-2</c:v>
                </c:pt>
                <c:pt idx="7">
                  <c:v>0.22</c:v>
                </c:pt>
                <c:pt idx="8">
                  <c:v>0.11</c:v>
                </c:pt>
                <c:pt idx="9">
                  <c:v>8.0000000000000043E-2</c:v>
                </c:pt>
              </c:numCache>
            </c:numRef>
          </c:val>
        </c:ser>
        <c:gapWidth val="54"/>
        <c:overlap val="100"/>
        <c:axId val="92802048"/>
        <c:axId val="92820224"/>
      </c:barChart>
      <c:catAx>
        <c:axId val="92802048"/>
        <c:scaling>
          <c:orientation val="minMax"/>
        </c:scaling>
        <c:axPos val="l"/>
        <c:tickLblPos val="nextTo"/>
        <c:txPr>
          <a:bodyPr/>
          <a:lstStyle/>
          <a:p>
            <a:pPr>
              <a:defRPr sz="1400"/>
            </a:pPr>
            <a:endParaRPr lang="en-US"/>
          </a:p>
        </c:txPr>
        <c:crossAx val="92820224"/>
        <c:crosses val="autoZero"/>
        <c:auto val="1"/>
        <c:lblAlgn val="ctr"/>
        <c:lblOffset val="100"/>
      </c:catAx>
      <c:valAx>
        <c:axId val="92820224"/>
        <c:scaling>
          <c:orientation val="minMax"/>
        </c:scaling>
        <c:delete val="1"/>
        <c:axPos val="b"/>
        <c:majorGridlines/>
        <c:numFmt formatCode="0%" sourceLinked="1"/>
        <c:tickLblPos val="none"/>
        <c:crossAx val="92802048"/>
        <c:crosses val="autoZero"/>
        <c:crossBetween val="between"/>
      </c:valAx>
    </c:plotArea>
    <c:legend>
      <c:legendPos val="r"/>
      <c:layout/>
    </c:legend>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jumpstart!$Q$18</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jumpstart!$P$19:$P$28</c:f>
              <c:strCache>
                <c:ptCount val="10"/>
                <c:pt idx="0">
                  <c:v>The story changed the way I think about how high schools should teach Advanced Placement courses (n=293)</c:v>
                </c:pt>
                <c:pt idx="1">
                  <c:v>I liked reading the guest opinions (n=244)</c:v>
                </c:pt>
                <c:pt idx="2">
                  <c:v>I appreciated the focus on a solution that appeared to be working (n=308)</c:v>
                </c:pt>
                <c:pt idx="3">
                  <c:v>I liked that there was a live chat for readers (n=226)</c:v>
                </c:pt>
                <c:pt idx="4">
                  <c:v>I liked the reader question associated with the story (n=212)</c:v>
                </c:pt>
                <c:pt idx="5">
                  <c:v>I did not gain any new knowledge about this topic by reading the article (n=295)</c:v>
                </c:pt>
                <c:pt idx="6">
                  <c:v>The article seemed different from typical news stories (n=299)</c:v>
                </c:pt>
                <c:pt idx="7">
                  <c:v>Now that I've read this article, I think I can contribute to a solution to this problem (n=291)</c:v>
                </c:pt>
                <c:pt idx="8">
                  <c:v>The article increased my interest in this topic (n=304)</c:v>
                </c:pt>
                <c:pt idx="9">
                  <c:v>Now that I've read this article, I think there are ways to effectively address this problem (n=297)</c:v>
                </c:pt>
              </c:strCache>
            </c:strRef>
          </c:cat>
          <c:val>
            <c:numRef>
              <c:f>jumpstart!$Q$19:$Q$28</c:f>
              <c:numCache>
                <c:formatCode>0%</c:formatCode>
                <c:ptCount val="10"/>
                <c:pt idx="0">
                  <c:v>0.48464163822525597</c:v>
                </c:pt>
                <c:pt idx="1">
                  <c:v>0.52459016393442559</c:v>
                </c:pt>
                <c:pt idx="2">
                  <c:v>0.88961038961038952</c:v>
                </c:pt>
                <c:pt idx="3">
                  <c:v>0.24336283185840799</c:v>
                </c:pt>
                <c:pt idx="4">
                  <c:v>0.31132075471698256</c:v>
                </c:pt>
                <c:pt idx="5">
                  <c:v>0.16610169491525417</c:v>
                </c:pt>
                <c:pt idx="6">
                  <c:v>0.54515050167223822</c:v>
                </c:pt>
                <c:pt idx="7">
                  <c:v>0.2061855670103093</c:v>
                </c:pt>
                <c:pt idx="8">
                  <c:v>0.5625</c:v>
                </c:pt>
                <c:pt idx="9">
                  <c:v>0.70370370370370383</c:v>
                </c:pt>
              </c:numCache>
            </c:numRef>
          </c:val>
        </c:ser>
        <c:ser>
          <c:idx val="1"/>
          <c:order val="1"/>
          <c:tx>
            <c:strRef>
              <c:f>jumpstart!$R$18</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jumpstart!$P$19:$P$28</c:f>
              <c:strCache>
                <c:ptCount val="10"/>
                <c:pt idx="0">
                  <c:v>The story changed the way I think about how high schools should teach Advanced Placement courses (n=293)</c:v>
                </c:pt>
                <c:pt idx="1">
                  <c:v>I liked reading the guest opinions (n=244)</c:v>
                </c:pt>
                <c:pt idx="2">
                  <c:v>I appreciated the focus on a solution that appeared to be working (n=308)</c:v>
                </c:pt>
                <c:pt idx="3">
                  <c:v>I liked that there was a live chat for readers (n=226)</c:v>
                </c:pt>
                <c:pt idx="4">
                  <c:v>I liked the reader question associated with the story (n=212)</c:v>
                </c:pt>
                <c:pt idx="5">
                  <c:v>I did not gain any new knowledge about this topic by reading the article (n=295)</c:v>
                </c:pt>
                <c:pt idx="6">
                  <c:v>The article seemed different from typical news stories (n=299)</c:v>
                </c:pt>
                <c:pt idx="7">
                  <c:v>Now that I've read this article, I think I can contribute to a solution to this problem (n=291)</c:v>
                </c:pt>
                <c:pt idx="8">
                  <c:v>The article increased my interest in this topic (n=304)</c:v>
                </c:pt>
                <c:pt idx="9">
                  <c:v>Now that I've read this article, I think there are ways to effectively address this problem (n=297)</c:v>
                </c:pt>
              </c:strCache>
            </c:strRef>
          </c:cat>
          <c:val>
            <c:numRef>
              <c:f>jumpstart!$R$19:$R$28</c:f>
              <c:numCache>
                <c:formatCode>0%</c:formatCode>
                <c:ptCount val="10"/>
                <c:pt idx="0">
                  <c:v>0.40273037542662116</c:v>
                </c:pt>
                <c:pt idx="1">
                  <c:v>0.36475409836065764</c:v>
                </c:pt>
                <c:pt idx="2">
                  <c:v>8.766233766233765E-2</c:v>
                </c:pt>
                <c:pt idx="3">
                  <c:v>0.5840707964601799</c:v>
                </c:pt>
                <c:pt idx="4">
                  <c:v>0.59433962264150964</c:v>
                </c:pt>
                <c:pt idx="5">
                  <c:v>0.17966101694915237</c:v>
                </c:pt>
                <c:pt idx="6">
                  <c:v>0.38127090301003508</c:v>
                </c:pt>
                <c:pt idx="7">
                  <c:v>0.58762886597938169</c:v>
                </c:pt>
                <c:pt idx="8">
                  <c:v>0.35855263157894873</c:v>
                </c:pt>
                <c:pt idx="9">
                  <c:v>0.26599326599326739</c:v>
                </c:pt>
              </c:numCache>
            </c:numRef>
          </c:val>
        </c:ser>
        <c:ser>
          <c:idx val="2"/>
          <c:order val="2"/>
          <c:tx>
            <c:strRef>
              <c:f>jumpstart!$S$18</c:f>
              <c:strCache>
                <c:ptCount val="1"/>
                <c:pt idx="0">
                  <c:v>Disagree</c:v>
                </c:pt>
              </c:strCache>
            </c:strRef>
          </c:tx>
          <c:spPr>
            <a:solidFill>
              <a:srgbClr val="9BB9D4"/>
            </a:solidFill>
          </c:spPr>
          <c:dLbls>
            <c:txPr>
              <a:bodyPr/>
              <a:lstStyle/>
              <a:p>
                <a:pPr>
                  <a:defRPr sz="1100" b="1"/>
                </a:pPr>
                <a:endParaRPr lang="en-US"/>
              </a:p>
            </c:txPr>
            <c:dLblPos val="ctr"/>
            <c:showVal val="1"/>
          </c:dLbls>
          <c:cat>
            <c:strRef>
              <c:f>jumpstart!$P$19:$P$28</c:f>
              <c:strCache>
                <c:ptCount val="10"/>
                <c:pt idx="0">
                  <c:v>The story changed the way I think about how high schools should teach Advanced Placement courses (n=293)</c:v>
                </c:pt>
                <c:pt idx="1">
                  <c:v>I liked reading the guest opinions (n=244)</c:v>
                </c:pt>
                <c:pt idx="2">
                  <c:v>I appreciated the focus on a solution that appeared to be working (n=308)</c:v>
                </c:pt>
                <c:pt idx="3">
                  <c:v>I liked that there was a live chat for readers (n=226)</c:v>
                </c:pt>
                <c:pt idx="4">
                  <c:v>I liked the reader question associated with the story (n=212)</c:v>
                </c:pt>
                <c:pt idx="5">
                  <c:v>I did not gain any new knowledge about this topic by reading the article (n=295)</c:v>
                </c:pt>
                <c:pt idx="6">
                  <c:v>The article seemed different from typical news stories (n=299)</c:v>
                </c:pt>
                <c:pt idx="7">
                  <c:v>Now that I've read this article, I think I can contribute to a solution to this problem (n=291)</c:v>
                </c:pt>
                <c:pt idx="8">
                  <c:v>The article increased my interest in this topic (n=304)</c:v>
                </c:pt>
                <c:pt idx="9">
                  <c:v>Now that I've read this article, I think there are ways to effectively address this problem (n=297)</c:v>
                </c:pt>
              </c:strCache>
            </c:strRef>
          </c:cat>
          <c:val>
            <c:numRef>
              <c:f>jumpstart!$S$19:$S$28</c:f>
              <c:numCache>
                <c:formatCode>0%</c:formatCode>
                <c:ptCount val="10"/>
                <c:pt idx="0">
                  <c:v>0.11262798634812289</c:v>
                </c:pt>
                <c:pt idx="1">
                  <c:v>0.11065573770491803</c:v>
                </c:pt>
                <c:pt idx="2">
                  <c:v>2.2727272727272919E-2</c:v>
                </c:pt>
                <c:pt idx="3">
                  <c:v>0.17256637168141661</c:v>
                </c:pt>
                <c:pt idx="4">
                  <c:v>9.4339622641509524E-2</c:v>
                </c:pt>
                <c:pt idx="5">
                  <c:v>0.65423728813559612</c:v>
                </c:pt>
                <c:pt idx="6">
                  <c:v>7.3578595317725759E-2</c:v>
                </c:pt>
                <c:pt idx="7">
                  <c:v>0.20618556701030927</c:v>
                </c:pt>
                <c:pt idx="8">
                  <c:v>7.8947368421052475E-2</c:v>
                </c:pt>
                <c:pt idx="9">
                  <c:v>3.0303030303030311E-2</c:v>
                </c:pt>
              </c:numCache>
            </c:numRef>
          </c:val>
        </c:ser>
        <c:gapWidth val="69"/>
        <c:overlap val="100"/>
        <c:axId val="92863488"/>
        <c:axId val="93274880"/>
      </c:barChart>
      <c:catAx>
        <c:axId val="92863488"/>
        <c:scaling>
          <c:orientation val="maxMin"/>
        </c:scaling>
        <c:axPos val="l"/>
        <c:tickLblPos val="nextTo"/>
        <c:txPr>
          <a:bodyPr/>
          <a:lstStyle/>
          <a:p>
            <a:pPr>
              <a:defRPr sz="1400"/>
            </a:pPr>
            <a:endParaRPr lang="en-US"/>
          </a:p>
        </c:txPr>
        <c:crossAx val="93274880"/>
        <c:crosses val="autoZero"/>
        <c:auto val="1"/>
        <c:lblAlgn val="ctr"/>
        <c:lblOffset val="100"/>
      </c:catAx>
      <c:valAx>
        <c:axId val="93274880"/>
        <c:scaling>
          <c:orientation val="minMax"/>
        </c:scaling>
        <c:delete val="1"/>
        <c:axPos val="t"/>
        <c:majorGridlines/>
        <c:numFmt formatCode="0%" sourceLinked="1"/>
        <c:tickLblPos val="none"/>
        <c:crossAx val="92863488"/>
        <c:crosses val="autoZero"/>
        <c:crossBetween val="between"/>
      </c:valAx>
    </c:plotArea>
    <c:legend>
      <c:legendPos val="b"/>
      <c:layout/>
    </c:legend>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Dropouts!$Q$16</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Dropouts!$P$17:$P$25</c:f>
              <c:strCache>
                <c:ptCount val="9"/>
                <c:pt idx="0">
                  <c:v>The story changed the way I think about high-school dropouts and how to re-engage them in education (n=185)</c:v>
                </c:pt>
                <c:pt idx="1">
                  <c:v>I liked reading the guest opinions (n=148)</c:v>
                </c:pt>
                <c:pt idx="2">
                  <c:v>I appreciated the focus on a solution that appeared to be working (n=180)</c:v>
                </c:pt>
                <c:pt idx="3">
                  <c:v>I liked the reader question associated with the story (n=130)</c:v>
                </c:pt>
                <c:pt idx="4">
                  <c:v>I did not gain any new knowledge about this topic by reading the article (n=179)</c:v>
                </c:pt>
                <c:pt idx="5">
                  <c:v>The article seemed different from typical news stories (n=181)</c:v>
                </c:pt>
                <c:pt idx="6">
                  <c:v>Now that I've read this article, I think I can contribute to a solution to this problem (n=174)</c:v>
                </c:pt>
                <c:pt idx="7">
                  <c:v>The article increased my interest in this topic (n=186)</c:v>
                </c:pt>
                <c:pt idx="8">
                  <c:v>Now that I've read this article, I think there are ways to effectively address this problem (n=179)</c:v>
                </c:pt>
              </c:strCache>
            </c:strRef>
          </c:cat>
          <c:val>
            <c:numRef>
              <c:f>Dropouts!$Q$17:$Q$25</c:f>
              <c:numCache>
                <c:formatCode>0%</c:formatCode>
                <c:ptCount val="9"/>
                <c:pt idx="0">
                  <c:v>0.64864864864865435</c:v>
                </c:pt>
                <c:pt idx="1">
                  <c:v>0.47297297297297586</c:v>
                </c:pt>
                <c:pt idx="2">
                  <c:v>0.8333333333333337</c:v>
                </c:pt>
                <c:pt idx="3">
                  <c:v>0.36153846153846347</c:v>
                </c:pt>
                <c:pt idx="4">
                  <c:v>0.20670391061452514</c:v>
                </c:pt>
                <c:pt idx="5">
                  <c:v>0.62983425414364924</c:v>
                </c:pt>
                <c:pt idx="6">
                  <c:v>0.31034482758620852</c:v>
                </c:pt>
                <c:pt idx="7">
                  <c:v>0.62365591397850106</c:v>
                </c:pt>
                <c:pt idx="8">
                  <c:v>0.79888268156424558</c:v>
                </c:pt>
              </c:numCache>
            </c:numRef>
          </c:val>
        </c:ser>
        <c:ser>
          <c:idx val="1"/>
          <c:order val="1"/>
          <c:tx>
            <c:strRef>
              <c:f>Dropouts!$R$16</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Dropouts!$P$17:$P$25</c:f>
              <c:strCache>
                <c:ptCount val="9"/>
                <c:pt idx="0">
                  <c:v>The story changed the way I think about high-school dropouts and how to re-engage them in education (n=185)</c:v>
                </c:pt>
                <c:pt idx="1">
                  <c:v>I liked reading the guest opinions (n=148)</c:v>
                </c:pt>
                <c:pt idx="2">
                  <c:v>I appreciated the focus on a solution that appeared to be working (n=180)</c:v>
                </c:pt>
                <c:pt idx="3">
                  <c:v>I liked the reader question associated with the story (n=130)</c:v>
                </c:pt>
                <c:pt idx="4">
                  <c:v>I did not gain any new knowledge about this topic by reading the article (n=179)</c:v>
                </c:pt>
                <c:pt idx="5">
                  <c:v>The article seemed different from typical news stories (n=181)</c:v>
                </c:pt>
                <c:pt idx="6">
                  <c:v>Now that I've read this article, I think I can contribute to a solution to this problem (n=174)</c:v>
                </c:pt>
                <c:pt idx="7">
                  <c:v>The article increased my interest in this topic (n=186)</c:v>
                </c:pt>
                <c:pt idx="8">
                  <c:v>Now that I've read this article, I think there are ways to effectively address this problem (n=179)</c:v>
                </c:pt>
              </c:strCache>
            </c:strRef>
          </c:cat>
          <c:val>
            <c:numRef>
              <c:f>Dropouts!$R$17:$R$25</c:f>
              <c:numCache>
                <c:formatCode>0%</c:formatCode>
                <c:ptCount val="9"/>
                <c:pt idx="0">
                  <c:v>0.23783783783783888</c:v>
                </c:pt>
                <c:pt idx="1">
                  <c:v>0.4324324324324324</c:v>
                </c:pt>
                <c:pt idx="2">
                  <c:v>0.1</c:v>
                </c:pt>
                <c:pt idx="3">
                  <c:v>0.55384615384615388</c:v>
                </c:pt>
                <c:pt idx="4">
                  <c:v>0.19553072625698317</c:v>
                </c:pt>
                <c:pt idx="5">
                  <c:v>0.29281767955801263</c:v>
                </c:pt>
                <c:pt idx="6">
                  <c:v>0.4885057471264368</c:v>
                </c:pt>
                <c:pt idx="7">
                  <c:v>0.26881720430107531</c:v>
                </c:pt>
                <c:pt idx="8">
                  <c:v>0.16759776536312848</c:v>
                </c:pt>
              </c:numCache>
            </c:numRef>
          </c:val>
        </c:ser>
        <c:ser>
          <c:idx val="2"/>
          <c:order val="2"/>
          <c:tx>
            <c:strRef>
              <c:f>Dropouts!$S$16</c:f>
              <c:strCache>
                <c:ptCount val="1"/>
                <c:pt idx="0">
                  <c:v>Disagree</c:v>
                </c:pt>
              </c:strCache>
            </c:strRef>
          </c:tx>
          <c:spPr>
            <a:solidFill>
              <a:srgbClr val="9BB9D4"/>
            </a:solidFill>
          </c:spPr>
          <c:dLbls>
            <c:txPr>
              <a:bodyPr/>
              <a:lstStyle/>
              <a:p>
                <a:pPr>
                  <a:defRPr sz="1100" b="1"/>
                </a:pPr>
                <a:endParaRPr lang="en-US"/>
              </a:p>
            </c:txPr>
            <c:dLblPos val="ctr"/>
            <c:showVal val="1"/>
          </c:dLbls>
          <c:cat>
            <c:strRef>
              <c:f>Dropouts!$P$17:$P$25</c:f>
              <c:strCache>
                <c:ptCount val="9"/>
                <c:pt idx="0">
                  <c:v>The story changed the way I think about high-school dropouts and how to re-engage them in education (n=185)</c:v>
                </c:pt>
                <c:pt idx="1">
                  <c:v>I liked reading the guest opinions (n=148)</c:v>
                </c:pt>
                <c:pt idx="2">
                  <c:v>I appreciated the focus on a solution that appeared to be working (n=180)</c:v>
                </c:pt>
                <c:pt idx="3">
                  <c:v>I liked the reader question associated with the story (n=130)</c:v>
                </c:pt>
                <c:pt idx="4">
                  <c:v>I did not gain any new knowledge about this topic by reading the article (n=179)</c:v>
                </c:pt>
                <c:pt idx="5">
                  <c:v>The article seemed different from typical news stories (n=181)</c:v>
                </c:pt>
                <c:pt idx="6">
                  <c:v>Now that I've read this article, I think I can contribute to a solution to this problem (n=174)</c:v>
                </c:pt>
                <c:pt idx="7">
                  <c:v>The article increased my interest in this topic (n=186)</c:v>
                </c:pt>
                <c:pt idx="8">
                  <c:v>Now that I've read this article, I think there are ways to effectively address this problem (n=179)</c:v>
                </c:pt>
              </c:strCache>
            </c:strRef>
          </c:cat>
          <c:val>
            <c:numRef>
              <c:f>Dropouts!$S$17:$S$25</c:f>
              <c:numCache>
                <c:formatCode>0%</c:formatCode>
                <c:ptCount val="9"/>
                <c:pt idx="0">
                  <c:v>0.11351351351351352</c:v>
                </c:pt>
                <c:pt idx="1">
                  <c:v>9.4594594594595419E-2</c:v>
                </c:pt>
                <c:pt idx="2">
                  <c:v>6.666666666666668E-2</c:v>
                </c:pt>
                <c:pt idx="3">
                  <c:v>8.461538461538462E-2</c:v>
                </c:pt>
                <c:pt idx="4">
                  <c:v>0.5977653631284916</c:v>
                </c:pt>
                <c:pt idx="5">
                  <c:v>7.7348066298342538E-2</c:v>
                </c:pt>
                <c:pt idx="6">
                  <c:v>0.20114942528735641</c:v>
                </c:pt>
                <c:pt idx="7">
                  <c:v>0.10752688172043071</c:v>
                </c:pt>
                <c:pt idx="8">
                  <c:v>3.3519553072625691E-2</c:v>
                </c:pt>
              </c:numCache>
            </c:numRef>
          </c:val>
        </c:ser>
        <c:gapWidth val="67"/>
        <c:overlap val="100"/>
        <c:axId val="93330816"/>
        <c:axId val="93344896"/>
      </c:barChart>
      <c:catAx>
        <c:axId val="93330816"/>
        <c:scaling>
          <c:orientation val="maxMin"/>
        </c:scaling>
        <c:axPos val="l"/>
        <c:tickLblPos val="nextTo"/>
        <c:txPr>
          <a:bodyPr/>
          <a:lstStyle/>
          <a:p>
            <a:pPr>
              <a:defRPr sz="1400"/>
            </a:pPr>
            <a:endParaRPr lang="en-US"/>
          </a:p>
        </c:txPr>
        <c:crossAx val="93344896"/>
        <c:crosses val="autoZero"/>
        <c:auto val="1"/>
        <c:lblAlgn val="ctr"/>
        <c:lblOffset val="100"/>
      </c:catAx>
      <c:valAx>
        <c:axId val="93344896"/>
        <c:scaling>
          <c:orientation val="minMax"/>
        </c:scaling>
        <c:delete val="1"/>
        <c:axPos val="t"/>
        <c:majorGridlines/>
        <c:numFmt formatCode="0%" sourceLinked="1"/>
        <c:tickLblPos val="none"/>
        <c:crossAx val="93330816"/>
        <c:crosses val="autoZero"/>
        <c:crossBetween val="between"/>
      </c:valAx>
    </c:plotArea>
    <c:legend>
      <c:legendPos val="b"/>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
  <c:chart>
    <c:autoTitleDeleted val="1"/>
    <c:plotArea>
      <c:layout/>
      <c:barChart>
        <c:barDir val="bar"/>
        <c:grouping val="percentStacked"/>
        <c:ser>
          <c:idx val="0"/>
          <c:order val="0"/>
          <c:tx>
            <c:strRef>
              <c:f>Awareness!$N$118</c:f>
              <c:strCache>
                <c:ptCount val="1"/>
                <c:pt idx="0">
                  <c:v>Have Seen</c:v>
                </c:pt>
              </c:strCache>
            </c:strRef>
          </c:tx>
          <c:spPr>
            <a:solidFill>
              <a:srgbClr val="457BA7"/>
            </a:solidFill>
          </c:spPr>
          <c:dLbls>
            <c:txPr>
              <a:bodyPr/>
              <a:lstStyle/>
              <a:p>
                <a:pPr>
                  <a:defRPr b="1">
                    <a:solidFill>
                      <a:schemeClr val="bg1">
                        <a:lumMod val="85000"/>
                      </a:schemeClr>
                    </a:solidFill>
                  </a:defRPr>
                </a:pPr>
                <a:endParaRPr lang="en-US"/>
              </a:p>
            </c:txPr>
            <c:showVal val="1"/>
          </c:dLbls>
          <c:cat>
            <c:strRef>
              <c:f>Awareness!$M$119:$M$123</c:f>
              <c:strCache>
                <c:ptCount val="5"/>
                <c:pt idx="0">
                  <c:v>Connect Panel (n=531)</c:v>
                </c:pt>
                <c:pt idx="1">
                  <c:v>NIE Educators (n=99)</c:v>
                </c:pt>
                <c:pt idx="2">
                  <c:v>Invitation (n=17)</c:v>
                </c:pt>
                <c:pt idx="3">
                  <c:v>Intercept (n=19)</c:v>
                </c:pt>
                <c:pt idx="4">
                  <c:v>Newsletter (n=83)</c:v>
                </c:pt>
              </c:strCache>
            </c:strRef>
          </c:cat>
          <c:val>
            <c:numRef>
              <c:f>Awareness!$N$119:$N$123</c:f>
              <c:numCache>
                <c:formatCode>0%</c:formatCode>
                <c:ptCount val="5"/>
                <c:pt idx="0">
                  <c:v>0.44632768361582154</c:v>
                </c:pt>
                <c:pt idx="1">
                  <c:v>0.48484848484848692</c:v>
                </c:pt>
                <c:pt idx="2">
                  <c:v>0.76470588235294423</c:v>
                </c:pt>
                <c:pt idx="3">
                  <c:v>0.57894736842105254</c:v>
                </c:pt>
                <c:pt idx="4">
                  <c:v>0.84337349397590378</c:v>
                </c:pt>
              </c:numCache>
            </c:numRef>
          </c:val>
        </c:ser>
        <c:ser>
          <c:idx val="1"/>
          <c:order val="1"/>
          <c:tx>
            <c:strRef>
              <c:f>Awareness!$O$118</c:f>
              <c:strCache>
                <c:ptCount val="1"/>
                <c:pt idx="0">
                  <c:v>Have Heard of </c:v>
                </c:pt>
              </c:strCache>
            </c:strRef>
          </c:tx>
          <c:spPr>
            <a:solidFill>
              <a:schemeClr val="bg1">
                <a:lumMod val="85000"/>
              </a:schemeClr>
            </a:solidFill>
            <a:ln w="25400" cap="flat" cmpd="sng" algn="ctr">
              <a:noFill/>
              <a:prstDash val="solid"/>
            </a:ln>
            <a:effectLst/>
          </c:spPr>
          <c:dLbls>
            <c:txPr>
              <a:bodyPr/>
              <a:lstStyle/>
              <a:p>
                <a:pPr>
                  <a:defRPr b="1"/>
                </a:pPr>
                <a:endParaRPr lang="en-US"/>
              </a:p>
            </c:txPr>
            <c:showVal val="1"/>
          </c:dLbls>
          <c:cat>
            <c:strRef>
              <c:f>Awareness!$M$119:$M$123</c:f>
              <c:strCache>
                <c:ptCount val="5"/>
                <c:pt idx="0">
                  <c:v>Connect Panel (n=531)</c:v>
                </c:pt>
                <c:pt idx="1">
                  <c:v>NIE Educators (n=99)</c:v>
                </c:pt>
                <c:pt idx="2">
                  <c:v>Invitation (n=17)</c:v>
                </c:pt>
                <c:pt idx="3">
                  <c:v>Intercept (n=19)</c:v>
                </c:pt>
                <c:pt idx="4">
                  <c:v>Newsletter (n=83)</c:v>
                </c:pt>
              </c:strCache>
            </c:strRef>
          </c:cat>
          <c:val>
            <c:numRef>
              <c:f>Awareness!$O$119:$O$123</c:f>
              <c:numCache>
                <c:formatCode>0%</c:formatCode>
                <c:ptCount val="5"/>
                <c:pt idx="0">
                  <c:v>0.160075329566855</c:v>
                </c:pt>
                <c:pt idx="1">
                  <c:v>0.17171717171717282</c:v>
                </c:pt>
                <c:pt idx="2">
                  <c:v>0.11764705882352942</c:v>
                </c:pt>
                <c:pt idx="3">
                  <c:v>0.15789473684210675</c:v>
                </c:pt>
                <c:pt idx="4">
                  <c:v>6.0240963855421999E-2</c:v>
                </c:pt>
              </c:numCache>
            </c:numRef>
          </c:val>
        </c:ser>
        <c:ser>
          <c:idx val="2"/>
          <c:order val="2"/>
          <c:tx>
            <c:strRef>
              <c:f>Awareness!$P$118</c:f>
              <c:strCache>
                <c:ptCount val="1"/>
                <c:pt idx="0">
                  <c:v>Have not Seen</c:v>
                </c:pt>
              </c:strCache>
            </c:strRef>
          </c:tx>
          <c:spPr>
            <a:solidFill>
              <a:srgbClr val="9BB9D4"/>
            </a:solidFill>
          </c:spPr>
          <c:dLbls>
            <c:txPr>
              <a:bodyPr/>
              <a:lstStyle/>
              <a:p>
                <a:pPr>
                  <a:defRPr b="1"/>
                </a:pPr>
                <a:endParaRPr lang="en-US"/>
              </a:p>
            </c:txPr>
            <c:showVal val="1"/>
          </c:dLbls>
          <c:cat>
            <c:strRef>
              <c:f>Awareness!$M$119:$M$123</c:f>
              <c:strCache>
                <c:ptCount val="5"/>
                <c:pt idx="0">
                  <c:v>Connect Panel (n=531)</c:v>
                </c:pt>
                <c:pt idx="1">
                  <c:v>NIE Educators (n=99)</c:v>
                </c:pt>
                <c:pt idx="2">
                  <c:v>Invitation (n=17)</c:v>
                </c:pt>
                <c:pt idx="3">
                  <c:v>Intercept (n=19)</c:v>
                </c:pt>
                <c:pt idx="4">
                  <c:v>Newsletter (n=83)</c:v>
                </c:pt>
              </c:strCache>
            </c:strRef>
          </c:cat>
          <c:val>
            <c:numRef>
              <c:f>Awareness!$P$119:$P$123</c:f>
              <c:numCache>
                <c:formatCode>0%</c:formatCode>
                <c:ptCount val="5"/>
                <c:pt idx="0">
                  <c:v>0.39359698681732752</c:v>
                </c:pt>
                <c:pt idx="1">
                  <c:v>0.34343434343434348</c:v>
                </c:pt>
                <c:pt idx="2">
                  <c:v>0.11764705882352942</c:v>
                </c:pt>
                <c:pt idx="3">
                  <c:v>0.26315789473684231</c:v>
                </c:pt>
                <c:pt idx="4">
                  <c:v>9.6385542168675245E-2</c:v>
                </c:pt>
              </c:numCache>
            </c:numRef>
          </c:val>
        </c:ser>
        <c:dLbls>
          <c:showVal val="1"/>
        </c:dLbls>
        <c:gapWidth val="95"/>
        <c:overlap val="100"/>
        <c:axId val="82665856"/>
        <c:axId val="82667392"/>
      </c:barChart>
      <c:catAx>
        <c:axId val="82665856"/>
        <c:scaling>
          <c:orientation val="maxMin"/>
        </c:scaling>
        <c:axPos val="l"/>
        <c:majorTickMark val="none"/>
        <c:tickLblPos val="nextTo"/>
        <c:crossAx val="82667392"/>
        <c:crosses val="autoZero"/>
        <c:auto val="1"/>
        <c:lblAlgn val="ctr"/>
        <c:lblOffset val="100"/>
      </c:catAx>
      <c:valAx>
        <c:axId val="82667392"/>
        <c:scaling>
          <c:orientation val="minMax"/>
        </c:scaling>
        <c:delete val="1"/>
        <c:axPos val="t"/>
        <c:numFmt formatCode="0%" sourceLinked="1"/>
        <c:majorTickMark val="none"/>
        <c:tickLblPos val="none"/>
        <c:crossAx val="82665856"/>
        <c:crosses val="autoZero"/>
        <c:crossBetween val="between"/>
      </c:valAx>
    </c:plotArea>
    <c:legend>
      <c:legendPos val="b"/>
      <c:layout/>
    </c:legend>
    <c:plotVisOnly val="1"/>
  </c:chart>
  <c:txPr>
    <a:bodyPr/>
    <a:lstStyle/>
    <a:p>
      <a:pPr>
        <a:defRPr sz="1800"/>
      </a:pPr>
      <a:endParaRPr lang="en-US"/>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hpOV!$P$15</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hpOV!$O$16:$O$24</c:f>
              <c:strCache>
                <c:ptCount val="9"/>
                <c:pt idx="0">
                  <c:v>The story changed the way I think about ways to improve teaching at high-poverty schools (n=268)</c:v>
                </c:pt>
                <c:pt idx="1">
                  <c:v>I liked reading the guest opinions (n=213)</c:v>
                </c:pt>
                <c:pt idx="2">
                  <c:v>I appreciated the focus on a solution that appeared to be working (n=264)</c:v>
                </c:pt>
                <c:pt idx="3">
                  <c:v>I liked the reader question associated with the story (n=191)</c:v>
                </c:pt>
                <c:pt idx="4">
                  <c:v>I did not gain any new knowledge about this topic by reading the article (n=261)</c:v>
                </c:pt>
                <c:pt idx="5">
                  <c:v>The article seemed different from typical news stories (n=264)</c:v>
                </c:pt>
                <c:pt idx="6">
                  <c:v>Now that I've read this article, I think I can contribute to a solution to this problem (n=257)</c:v>
                </c:pt>
                <c:pt idx="7">
                  <c:v>The article increased my interest in this topic (n=267)</c:v>
                </c:pt>
                <c:pt idx="8">
                  <c:v>Now that I've read this article, I think there are ways to effectively address this problem (n=263)</c:v>
                </c:pt>
              </c:strCache>
            </c:strRef>
          </c:cat>
          <c:val>
            <c:numRef>
              <c:f>hpOV!$P$16:$P$24</c:f>
              <c:numCache>
                <c:formatCode>0%</c:formatCode>
                <c:ptCount val="9"/>
                <c:pt idx="0">
                  <c:v>0.66044776119402981</c:v>
                </c:pt>
                <c:pt idx="1">
                  <c:v>0.4507042253521128</c:v>
                </c:pt>
                <c:pt idx="2">
                  <c:v>0.87878787878788156</c:v>
                </c:pt>
                <c:pt idx="3">
                  <c:v>0.29842931937172917</c:v>
                </c:pt>
                <c:pt idx="4">
                  <c:v>0.17241379310344904</c:v>
                </c:pt>
                <c:pt idx="5">
                  <c:v>0.56818181818182112</c:v>
                </c:pt>
                <c:pt idx="6">
                  <c:v>0.26070038910505838</c:v>
                </c:pt>
                <c:pt idx="7">
                  <c:v>0.5955056179775281</c:v>
                </c:pt>
                <c:pt idx="8">
                  <c:v>0.75285171102661663</c:v>
                </c:pt>
              </c:numCache>
            </c:numRef>
          </c:val>
        </c:ser>
        <c:ser>
          <c:idx val="1"/>
          <c:order val="1"/>
          <c:tx>
            <c:strRef>
              <c:f>hpOV!$Q$15</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hpOV!$O$16:$O$24</c:f>
              <c:strCache>
                <c:ptCount val="9"/>
                <c:pt idx="0">
                  <c:v>The story changed the way I think about ways to improve teaching at high-poverty schools (n=268)</c:v>
                </c:pt>
                <c:pt idx="1">
                  <c:v>I liked reading the guest opinions (n=213)</c:v>
                </c:pt>
                <c:pt idx="2">
                  <c:v>I appreciated the focus on a solution that appeared to be working (n=264)</c:v>
                </c:pt>
                <c:pt idx="3">
                  <c:v>I liked the reader question associated with the story (n=191)</c:v>
                </c:pt>
                <c:pt idx="4">
                  <c:v>I did not gain any new knowledge about this topic by reading the article (n=261)</c:v>
                </c:pt>
                <c:pt idx="5">
                  <c:v>The article seemed different from typical news stories (n=264)</c:v>
                </c:pt>
                <c:pt idx="6">
                  <c:v>Now that I've read this article, I think I can contribute to a solution to this problem (n=257)</c:v>
                </c:pt>
                <c:pt idx="7">
                  <c:v>The article increased my interest in this topic (n=267)</c:v>
                </c:pt>
                <c:pt idx="8">
                  <c:v>Now that I've read this article, I think there are ways to effectively address this problem (n=263)</c:v>
                </c:pt>
              </c:strCache>
            </c:strRef>
          </c:cat>
          <c:val>
            <c:numRef>
              <c:f>hpOV!$Q$16:$Q$24</c:f>
              <c:numCache>
                <c:formatCode>0%</c:formatCode>
                <c:ptCount val="9"/>
                <c:pt idx="0">
                  <c:v>0.2611940298507463</c:v>
                </c:pt>
                <c:pt idx="1">
                  <c:v>0.42253521126760724</c:v>
                </c:pt>
                <c:pt idx="2">
                  <c:v>9.0909090909091064E-2</c:v>
                </c:pt>
                <c:pt idx="3">
                  <c:v>0.58115183246073365</c:v>
                </c:pt>
                <c:pt idx="4">
                  <c:v>3.4482758620689655E-2</c:v>
                </c:pt>
                <c:pt idx="5">
                  <c:v>0.36742424242424476</c:v>
                </c:pt>
                <c:pt idx="6">
                  <c:v>0.53307392996108949</c:v>
                </c:pt>
                <c:pt idx="7">
                  <c:v>0.34082397003745607</c:v>
                </c:pt>
                <c:pt idx="8">
                  <c:v>0.22053231939163498</c:v>
                </c:pt>
              </c:numCache>
            </c:numRef>
          </c:val>
        </c:ser>
        <c:ser>
          <c:idx val="2"/>
          <c:order val="2"/>
          <c:tx>
            <c:strRef>
              <c:f>hpOV!$R$15</c:f>
              <c:strCache>
                <c:ptCount val="1"/>
                <c:pt idx="0">
                  <c:v>Disagree</c:v>
                </c:pt>
              </c:strCache>
            </c:strRef>
          </c:tx>
          <c:spPr>
            <a:solidFill>
              <a:srgbClr val="9BB9D4"/>
            </a:solidFill>
          </c:spPr>
          <c:dLbls>
            <c:txPr>
              <a:bodyPr/>
              <a:lstStyle/>
              <a:p>
                <a:pPr>
                  <a:defRPr sz="1100" b="1"/>
                </a:pPr>
                <a:endParaRPr lang="en-US"/>
              </a:p>
            </c:txPr>
            <c:dLblPos val="ctr"/>
            <c:showVal val="1"/>
          </c:dLbls>
          <c:cat>
            <c:strRef>
              <c:f>hpOV!$O$16:$O$24</c:f>
              <c:strCache>
                <c:ptCount val="9"/>
                <c:pt idx="0">
                  <c:v>The story changed the way I think about ways to improve teaching at high-poverty schools (n=268)</c:v>
                </c:pt>
                <c:pt idx="1">
                  <c:v>I liked reading the guest opinions (n=213)</c:v>
                </c:pt>
                <c:pt idx="2">
                  <c:v>I appreciated the focus on a solution that appeared to be working (n=264)</c:v>
                </c:pt>
                <c:pt idx="3">
                  <c:v>I liked the reader question associated with the story (n=191)</c:v>
                </c:pt>
                <c:pt idx="4">
                  <c:v>I did not gain any new knowledge about this topic by reading the article (n=261)</c:v>
                </c:pt>
                <c:pt idx="5">
                  <c:v>The article seemed different from typical news stories (n=264)</c:v>
                </c:pt>
                <c:pt idx="6">
                  <c:v>Now that I've read this article, I think I can contribute to a solution to this problem (n=257)</c:v>
                </c:pt>
                <c:pt idx="7">
                  <c:v>The article increased my interest in this topic (n=267)</c:v>
                </c:pt>
                <c:pt idx="8">
                  <c:v>Now that I've read this article, I think there are ways to effectively address this problem (n=263)</c:v>
                </c:pt>
              </c:strCache>
            </c:strRef>
          </c:cat>
          <c:val>
            <c:numRef>
              <c:f>hpOV!$R$16:$R$24</c:f>
              <c:numCache>
                <c:formatCode>0%</c:formatCode>
                <c:ptCount val="9"/>
                <c:pt idx="0">
                  <c:v>7.8358208955224024E-2</c:v>
                </c:pt>
                <c:pt idx="1">
                  <c:v>0.12676056338028169</c:v>
                </c:pt>
                <c:pt idx="2">
                  <c:v>3.0303030303030311E-2</c:v>
                </c:pt>
                <c:pt idx="3">
                  <c:v>0.12041884816753927</c:v>
                </c:pt>
                <c:pt idx="4">
                  <c:v>0.33716475095785758</c:v>
                </c:pt>
                <c:pt idx="5">
                  <c:v>6.4393939393939878E-2</c:v>
                </c:pt>
                <c:pt idx="6">
                  <c:v>0.20622568093385216</c:v>
                </c:pt>
                <c:pt idx="7">
                  <c:v>6.3670411985018813E-2</c:v>
                </c:pt>
                <c:pt idx="8">
                  <c:v>2.6615969581749287E-2</c:v>
                </c:pt>
              </c:numCache>
            </c:numRef>
          </c:val>
        </c:ser>
        <c:gapWidth val="73"/>
        <c:overlap val="100"/>
        <c:axId val="94388224"/>
        <c:axId val="94389760"/>
      </c:barChart>
      <c:catAx>
        <c:axId val="94388224"/>
        <c:scaling>
          <c:orientation val="maxMin"/>
        </c:scaling>
        <c:axPos val="l"/>
        <c:tickLblPos val="nextTo"/>
        <c:txPr>
          <a:bodyPr/>
          <a:lstStyle/>
          <a:p>
            <a:pPr>
              <a:defRPr sz="1400"/>
            </a:pPr>
            <a:endParaRPr lang="en-US"/>
          </a:p>
        </c:txPr>
        <c:crossAx val="94389760"/>
        <c:crosses val="autoZero"/>
        <c:auto val="1"/>
        <c:lblAlgn val="ctr"/>
        <c:lblOffset val="100"/>
      </c:catAx>
      <c:valAx>
        <c:axId val="94389760"/>
        <c:scaling>
          <c:orientation val="minMax"/>
        </c:scaling>
        <c:delete val="1"/>
        <c:axPos val="t"/>
        <c:majorGridlines/>
        <c:numFmt formatCode="0%" sourceLinked="1"/>
        <c:tickLblPos val="none"/>
        <c:crossAx val="94388224"/>
        <c:crosses val="autoZero"/>
        <c:crossBetween val="between"/>
      </c:valAx>
    </c:plotArea>
    <c:legend>
      <c:legendPos val="b"/>
    </c:legend>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Lesson!$P$15</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Lesson!$O$16:$O$25</c:f>
              <c:strCache>
                <c:ptCount val="10"/>
                <c:pt idx="0">
                  <c:v>The story changed the way I think about the role of parents in public education (n=145)</c:v>
                </c:pt>
                <c:pt idx="1">
                  <c:v>I liked reading the guest opinions (n=123)</c:v>
                </c:pt>
                <c:pt idx="2">
                  <c:v>I appreciated the focus on a solution that appeared to be working (n=146)</c:v>
                </c:pt>
                <c:pt idx="3">
                  <c:v>I liked that there was a live chat for readers (n=112)</c:v>
                </c:pt>
                <c:pt idx="4">
                  <c:v>I liked the reader question associated with the story (n=108)</c:v>
                </c:pt>
                <c:pt idx="5">
                  <c:v>I did not gain any new knowledge about this topic by reading the article (n=141)</c:v>
                </c:pt>
                <c:pt idx="6">
                  <c:v>The article seemed different from typical news stories (n=141)</c:v>
                </c:pt>
                <c:pt idx="7">
                  <c:v>Now that I've read this article, I think I can contribute to a solution to this problem (n=139)</c:v>
                </c:pt>
                <c:pt idx="8">
                  <c:v>The article increased my interest in this topic (n=143)</c:v>
                </c:pt>
                <c:pt idx="9">
                  <c:v>Now that I've read this article, I think there are ways to effectively address this problem (n=145)</c:v>
                </c:pt>
              </c:strCache>
            </c:strRef>
          </c:cat>
          <c:val>
            <c:numRef>
              <c:f>Lesson!$P$16:$P$25</c:f>
              <c:numCache>
                <c:formatCode>0%</c:formatCode>
                <c:ptCount val="10"/>
                <c:pt idx="0">
                  <c:v>0.5379310344827587</c:v>
                </c:pt>
                <c:pt idx="1">
                  <c:v>0.44715447154471538</c:v>
                </c:pt>
                <c:pt idx="2">
                  <c:v>0.84246575342465768</c:v>
                </c:pt>
                <c:pt idx="3">
                  <c:v>0.2767857142857143</c:v>
                </c:pt>
                <c:pt idx="4">
                  <c:v>0.37962962962963187</c:v>
                </c:pt>
                <c:pt idx="5">
                  <c:v>0.17021276595744694</c:v>
                </c:pt>
                <c:pt idx="6">
                  <c:v>0.57446808510638259</c:v>
                </c:pt>
                <c:pt idx="7">
                  <c:v>0.37410071942446266</c:v>
                </c:pt>
                <c:pt idx="8">
                  <c:v>0.62237762237762262</c:v>
                </c:pt>
                <c:pt idx="9">
                  <c:v>0.75172413793103465</c:v>
                </c:pt>
              </c:numCache>
            </c:numRef>
          </c:val>
        </c:ser>
        <c:ser>
          <c:idx val="1"/>
          <c:order val="1"/>
          <c:tx>
            <c:strRef>
              <c:f>Lesson!$Q$15</c:f>
              <c:strCache>
                <c:ptCount val="1"/>
                <c:pt idx="0">
                  <c:v>Neutral</c:v>
                </c:pt>
              </c:strCache>
            </c:strRef>
          </c:tx>
          <c:spPr>
            <a:solidFill>
              <a:schemeClr val="bg1">
                <a:lumMod val="85000"/>
              </a:schemeClr>
            </a:solidFill>
          </c:spPr>
          <c:dLbls>
            <c:txPr>
              <a:bodyPr/>
              <a:lstStyle/>
              <a:p>
                <a:pPr>
                  <a:defRPr sz="1200" b="1"/>
                </a:pPr>
                <a:endParaRPr lang="en-US"/>
              </a:p>
            </c:txPr>
            <c:dLblPos val="ctr"/>
            <c:showVal val="1"/>
          </c:dLbls>
          <c:cat>
            <c:strRef>
              <c:f>Lesson!$O$16:$O$25</c:f>
              <c:strCache>
                <c:ptCount val="10"/>
                <c:pt idx="0">
                  <c:v>The story changed the way I think about the role of parents in public education (n=145)</c:v>
                </c:pt>
                <c:pt idx="1">
                  <c:v>I liked reading the guest opinions (n=123)</c:v>
                </c:pt>
                <c:pt idx="2">
                  <c:v>I appreciated the focus on a solution that appeared to be working (n=146)</c:v>
                </c:pt>
                <c:pt idx="3">
                  <c:v>I liked that there was a live chat for readers (n=112)</c:v>
                </c:pt>
                <c:pt idx="4">
                  <c:v>I liked the reader question associated with the story (n=108)</c:v>
                </c:pt>
                <c:pt idx="5">
                  <c:v>I did not gain any new knowledge about this topic by reading the article (n=141)</c:v>
                </c:pt>
                <c:pt idx="6">
                  <c:v>The article seemed different from typical news stories (n=141)</c:v>
                </c:pt>
                <c:pt idx="7">
                  <c:v>Now that I've read this article, I think I can contribute to a solution to this problem (n=139)</c:v>
                </c:pt>
                <c:pt idx="8">
                  <c:v>The article increased my interest in this topic (n=143)</c:v>
                </c:pt>
                <c:pt idx="9">
                  <c:v>Now that I've read this article, I think there are ways to effectively address this problem (n=145)</c:v>
                </c:pt>
              </c:strCache>
            </c:strRef>
          </c:cat>
          <c:val>
            <c:numRef>
              <c:f>Lesson!$Q$16:$Q$25</c:f>
              <c:numCache>
                <c:formatCode>0%</c:formatCode>
                <c:ptCount val="10"/>
                <c:pt idx="0">
                  <c:v>0.28275862068965685</c:v>
                </c:pt>
                <c:pt idx="1">
                  <c:v>0.41463414634146339</c:v>
                </c:pt>
                <c:pt idx="2">
                  <c:v>0.13698630136986378</c:v>
                </c:pt>
                <c:pt idx="3">
                  <c:v>0.5625</c:v>
                </c:pt>
                <c:pt idx="4">
                  <c:v>0.5092592592592593</c:v>
                </c:pt>
                <c:pt idx="5">
                  <c:v>0.29078014184397188</c:v>
                </c:pt>
                <c:pt idx="6">
                  <c:v>0.35460992907801431</c:v>
                </c:pt>
                <c:pt idx="7">
                  <c:v>0.50359712230215758</c:v>
                </c:pt>
                <c:pt idx="8">
                  <c:v>0.30769230769230782</c:v>
                </c:pt>
                <c:pt idx="9">
                  <c:v>0.20689655172413793</c:v>
                </c:pt>
              </c:numCache>
            </c:numRef>
          </c:val>
        </c:ser>
        <c:ser>
          <c:idx val="2"/>
          <c:order val="2"/>
          <c:tx>
            <c:strRef>
              <c:f>Lesson!$R$15</c:f>
              <c:strCache>
                <c:ptCount val="1"/>
                <c:pt idx="0">
                  <c:v>Disagree</c:v>
                </c:pt>
              </c:strCache>
            </c:strRef>
          </c:tx>
          <c:spPr>
            <a:solidFill>
              <a:srgbClr val="9BB9D4"/>
            </a:solidFill>
          </c:spPr>
          <c:dLbls>
            <c:txPr>
              <a:bodyPr/>
              <a:lstStyle/>
              <a:p>
                <a:pPr>
                  <a:defRPr sz="1100" b="1"/>
                </a:pPr>
                <a:endParaRPr lang="en-US"/>
              </a:p>
            </c:txPr>
            <c:dLblPos val="ctr"/>
            <c:showVal val="1"/>
          </c:dLbls>
          <c:cat>
            <c:strRef>
              <c:f>Lesson!$O$16:$O$25</c:f>
              <c:strCache>
                <c:ptCount val="10"/>
                <c:pt idx="0">
                  <c:v>The story changed the way I think about the role of parents in public education (n=145)</c:v>
                </c:pt>
                <c:pt idx="1">
                  <c:v>I liked reading the guest opinions (n=123)</c:v>
                </c:pt>
                <c:pt idx="2">
                  <c:v>I appreciated the focus on a solution that appeared to be working (n=146)</c:v>
                </c:pt>
                <c:pt idx="3">
                  <c:v>I liked that there was a live chat for readers (n=112)</c:v>
                </c:pt>
                <c:pt idx="4">
                  <c:v>I liked the reader question associated with the story (n=108)</c:v>
                </c:pt>
                <c:pt idx="5">
                  <c:v>I did not gain any new knowledge about this topic by reading the article (n=141)</c:v>
                </c:pt>
                <c:pt idx="6">
                  <c:v>The article seemed different from typical news stories (n=141)</c:v>
                </c:pt>
                <c:pt idx="7">
                  <c:v>Now that I've read this article, I think I can contribute to a solution to this problem (n=139)</c:v>
                </c:pt>
                <c:pt idx="8">
                  <c:v>The article increased my interest in this topic (n=143)</c:v>
                </c:pt>
                <c:pt idx="9">
                  <c:v>Now that I've read this article, I think there are ways to effectively address this problem (n=145)</c:v>
                </c:pt>
              </c:strCache>
            </c:strRef>
          </c:cat>
          <c:val>
            <c:numRef>
              <c:f>Lesson!$R$16:$R$25</c:f>
              <c:numCache>
                <c:formatCode>0%</c:formatCode>
                <c:ptCount val="10"/>
                <c:pt idx="0">
                  <c:v>0.17931034482758704</c:v>
                </c:pt>
                <c:pt idx="1">
                  <c:v>0.13821138211382242</c:v>
                </c:pt>
                <c:pt idx="2">
                  <c:v>2.0547945205479649E-2</c:v>
                </c:pt>
                <c:pt idx="3">
                  <c:v>0.16071428571428636</c:v>
                </c:pt>
                <c:pt idx="4">
                  <c:v>0.1111111111111111</c:v>
                </c:pt>
                <c:pt idx="5">
                  <c:v>0.53900709219858733</c:v>
                </c:pt>
                <c:pt idx="6">
                  <c:v>7.092198581560287E-2</c:v>
                </c:pt>
                <c:pt idx="7">
                  <c:v>0.12230215827338176</c:v>
                </c:pt>
                <c:pt idx="8">
                  <c:v>6.9930069930069935E-2</c:v>
                </c:pt>
                <c:pt idx="9">
                  <c:v>4.1379310344827579E-2</c:v>
                </c:pt>
              </c:numCache>
            </c:numRef>
          </c:val>
        </c:ser>
        <c:gapWidth val="67"/>
        <c:overlap val="100"/>
        <c:axId val="94318976"/>
        <c:axId val="94320512"/>
      </c:barChart>
      <c:catAx>
        <c:axId val="94318976"/>
        <c:scaling>
          <c:orientation val="maxMin"/>
        </c:scaling>
        <c:axPos val="l"/>
        <c:tickLblPos val="nextTo"/>
        <c:txPr>
          <a:bodyPr/>
          <a:lstStyle/>
          <a:p>
            <a:pPr>
              <a:defRPr sz="1400"/>
            </a:pPr>
            <a:endParaRPr lang="en-US"/>
          </a:p>
        </c:txPr>
        <c:crossAx val="94320512"/>
        <c:crosses val="autoZero"/>
        <c:auto val="1"/>
        <c:lblAlgn val="ctr"/>
        <c:lblOffset val="100"/>
      </c:catAx>
      <c:valAx>
        <c:axId val="94320512"/>
        <c:scaling>
          <c:orientation val="minMax"/>
        </c:scaling>
        <c:delete val="1"/>
        <c:axPos val="t"/>
        <c:majorGridlines/>
        <c:numFmt formatCode="0%" sourceLinked="1"/>
        <c:tickLblPos val="none"/>
        <c:crossAx val="94318976"/>
        <c:crosses val="autoZero"/>
        <c:crossBetween val="between"/>
      </c:valAx>
    </c:plotArea>
    <c:legend>
      <c:legendPos val="b"/>
    </c:legend>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mentors!$O$15</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mentors!$N$16:$N$25</c:f>
              <c:strCache>
                <c:ptCount val="10"/>
                <c:pt idx="0">
                  <c:v>The story changed the way I think about how to get kids interested in college (n=181)</c:v>
                </c:pt>
                <c:pt idx="1">
                  <c:v>I liked reading the guest opinions (n=153)</c:v>
                </c:pt>
                <c:pt idx="2">
                  <c:v>I appreciated the focus on a solution that appeared to be working (n=182)</c:v>
                </c:pt>
                <c:pt idx="3">
                  <c:v>I liked that there was a live chat for readers (n=147)</c:v>
                </c:pt>
                <c:pt idx="4">
                  <c:v>I liked the reader question associated with the story (n=138)</c:v>
                </c:pt>
                <c:pt idx="5">
                  <c:v>I did not gain any new knowledge about this topic by reading the article (n=181)</c:v>
                </c:pt>
                <c:pt idx="6">
                  <c:v>The article seemed different from typical news stories (n=176)</c:v>
                </c:pt>
                <c:pt idx="7">
                  <c:v>Now that I've read this article, I think I can contribute to a solution to this problem (n=177)</c:v>
                </c:pt>
                <c:pt idx="8">
                  <c:v>The article increased my interest in this topic (n=184)</c:v>
                </c:pt>
                <c:pt idx="9">
                  <c:v>Now that I've read this article, I think there are ways to effectively address this problem (n=181)</c:v>
                </c:pt>
              </c:strCache>
            </c:strRef>
          </c:cat>
          <c:val>
            <c:numRef>
              <c:f>mentors!$O$16:$O$25</c:f>
              <c:numCache>
                <c:formatCode>0%</c:formatCode>
                <c:ptCount val="10"/>
                <c:pt idx="0">
                  <c:v>0.60220994475138123</c:v>
                </c:pt>
                <c:pt idx="1">
                  <c:v>0.39215686274509998</c:v>
                </c:pt>
                <c:pt idx="2">
                  <c:v>0.84065934065934356</c:v>
                </c:pt>
                <c:pt idx="3">
                  <c:v>0.21088435374149786</c:v>
                </c:pt>
                <c:pt idx="4">
                  <c:v>0.3260869565217393</c:v>
                </c:pt>
                <c:pt idx="5">
                  <c:v>0.15469613259668624</c:v>
                </c:pt>
                <c:pt idx="6">
                  <c:v>0.51704545454545792</c:v>
                </c:pt>
                <c:pt idx="7">
                  <c:v>0.31073446327683774</c:v>
                </c:pt>
                <c:pt idx="8">
                  <c:v>0.59782608695652151</c:v>
                </c:pt>
                <c:pt idx="9">
                  <c:v>0.64088397790055263</c:v>
                </c:pt>
              </c:numCache>
            </c:numRef>
          </c:val>
        </c:ser>
        <c:ser>
          <c:idx val="1"/>
          <c:order val="1"/>
          <c:tx>
            <c:strRef>
              <c:f>mentors!$P$15</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mentors!$N$16:$N$25</c:f>
              <c:strCache>
                <c:ptCount val="10"/>
                <c:pt idx="0">
                  <c:v>The story changed the way I think about how to get kids interested in college (n=181)</c:v>
                </c:pt>
                <c:pt idx="1">
                  <c:v>I liked reading the guest opinions (n=153)</c:v>
                </c:pt>
                <c:pt idx="2">
                  <c:v>I appreciated the focus on a solution that appeared to be working (n=182)</c:v>
                </c:pt>
                <c:pt idx="3">
                  <c:v>I liked that there was a live chat for readers (n=147)</c:v>
                </c:pt>
                <c:pt idx="4">
                  <c:v>I liked the reader question associated with the story (n=138)</c:v>
                </c:pt>
                <c:pt idx="5">
                  <c:v>I did not gain any new knowledge about this topic by reading the article (n=181)</c:v>
                </c:pt>
                <c:pt idx="6">
                  <c:v>The article seemed different from typical news stories (n=176)</c:v>
                </c:pt>
                <c:pt idx="7">
                  <c:v>Now that I've read this article, I think I can contribute to a solution to this problem (n=177)</c:v>
                </c:pt>
                <c:pt idx="8">
                  <c:v>The article increased my interest in this topic (n=184)</c:v>
                </c:pt>
                <c:pt idx="9">
                  <c:v>Now that I've read this article, I think there are ways to effectively address this problem (n=181)</c:v>
                </c:pt>
              </c:strCache>
            </c:strRef>
          </c:cat>
          <c:val>
            <c:numRef>
              <c:f>mentors!$P$16:$P$25</c:f>
              <c:numCache>
                <c:formatCode>0%</c:formatCode>
                <c:ptCount val="10"/>
                <c:pt idx="0">
                  <c:v>0.28176795580110475</c:v>
                </c:pt>
                <c:pt idx="1">
                  <c:v>0.45098039215686464</c:v>
                </c:pt>
                <c:pt idx="2">
                  <c:v>0.1373626373626374</c:v>
                </c:pt>
                <c:pt idx="3">
                  <c:v>0.62585034013605445</c:v>
                </c:pt>
                <c:pt idx="4">
                  <c:v>0.56521739130434756</c:v>
                </c:pt>
                <c:pt idx="5">
                  <c:v>0.30386740331492007</c:v>
                </c:pt>
                <c:pt idx="6">
                  <c:v>0.42045454545454714</c:v>
                </c:pt>
                <c:pt idx="7">
                  <c:v>0.55367231638418646</c:v>
                </c:pt>
                <c:pt idx="8">
                  <c:v>0.33152173913043664</c:v>
                </c:pt>
                <c:pt idx="9">
                  <c:v>0.32044198895027814</c:v>
                </c:pt>
              </c:numCache>
            </c:numRef>
          </c:val>
        </c:ser>
        <c:ser>
          <c:idx val="2"/>
          <c:order val="2"/>
          <c:tx>
            <c:strRef>
              <c:f>mentors!$Q$15</c:f>
              <c:strCache>
                <c:ptCount val="1"/>
                <c:pt idx="0">
                  <c:v>Disagree</c:v>
                </c:pt>
              </c:strCache>
            </c:strRef>
          </c:tx>
          <c:spPr>
            <a:solidFill>
              <a:srgbClr val="9BB9D4"/>
            </a:solidFill>
          </c:spPr>
          <c:dLbls>
            <c:txPr>
              <a:bodyPr/>
              <a:lstStyle/>
              <a:p>
                <a:pPr>
                  <a:defRPr sz="1100" b="1"/>
                </a:pPr>
                <a:endParaRPr lang="en-US"/>
              </a:p>
            </c:txPr>
            <c:dLblPos val="ctr"/>
            <c:showVal val="1"/>
          </c:dLbls>
          <c:cat>
            <c:strRef>
              <c:f>mentors!$N$16:$N$25</c:f>
              <c:strCache>
                <c:ptCount val="10"/>
                <c:pt idx="0">
                  <c:v>The story changed the way I think about how to get kids interested in college (n=181)</c:v>
                </c:pt>
                <c:pt idx="1">
                  <c:v>I liked reading the guest opinions (n=153)</c:v>
                </c:pt>
                <c:pt idx="2">
                  <c:v>I appreciated the focus on a solution that appeared to be working (n=182)</c:v>
                </c:pt>
                <c:pt idx="3">
                  <c:v>I liked that there was a live chat for readers (n=147)</c:v>
                </c:pt>
                <c:pt idx="4">
                  <c:v>I liked the reader question associated with the story (n=138)</c:v>
                </c:pt>
                <c:pt idx="5">
                  <c:v>I did not gain any new knowledge about this topic by reading the article (n=181)</c:v>
                </c:pt>
                <c:pt idx="6">
                  <c:v>The article seemed different from typical news stories (n=176)</c:v>
                </c:pt>
                <c:pt idx="7">
                  <c:v>Now that I've read this article, I think I can contribute to a solution to this problem (n=177)</c:v>
                </c:pt>
                <c:pt idx="8">
                  <c:v>The article increased my interest in this topic (n=184)</c:v>
                </c:pt>
                <c:pt idx="9">
                  <c:v>Now that I've read this article, I think there are ways to effectively address this problem (n=181)</c:v>
                </c:pt>
              </c:strCache>
            </c:strRef>
          </c:cat>
          <c:val>
            <c:numRef>
              <c:f>mentors!$Q$16:$Q$25</c:f>
              <c:numCache>
                <c:formatCode>0%</c:formatCode>
                <c:ptCount val="10"/>
                <c:pt idx="0">
                  <c:v>0.11602209944751379</c:v>
                </c:pt>
                <c:pt idx="1">
                  <c:v>0.15686274509803921</c:v>
                </c:pt>
                <c:pt idx="2">
                  <c:v>2.197802197802199E-2</c:v>
                </c:pt>
                <c:pt idx="3">
                  <c:v>0.16326530612245013</c:v>
                </c:pt>
                <c:pt idx="4">
                  <c:v>0.1086956521739139</c:v>
                </c:pt>
                <c:pt idx="5">
                  <c:v>0.54143646408839752</c:v>
                </c:pt>
                <c:pt idx="6">
                  <c:v>6.25E-2</c:v>
                </c:pt>
                <c:pt idx="7">
                  <c:v>0.13559322033898305</c:v>
                </c:pt>
                <c:pt idx="8">
                  <c:v>7.0652173913043514E-2</c:v>
                </c:pt>
                <c:pt idx="9">
                  <c:v>3.8674033149171276E-2</c:v>
                </c:pt>
              </c:numCache>
            </c:numRef>
          </c:val>
        </c:ser>
        <c:dLbls>
          <c:showVal val="1"/>
        </c:dLbls>
        <c:gapWidth val="69"/>
        <c:overlap val="100"/>
        <c:axId val="94454528"/>
        <c:axId val="94456064"/>
      </c:barChart>
      <c:catAx>
        <c:axId val="94454528"/>
        <c:scaling>
          <c:orientation val="maxMin"/>
        </c:scaling>
        <c:axPos val="l"/>
        <c:tickLblPos val="nextTo"/>
        <c:txPr>
          <a:bodyPr/>
          <a:lstStyle/>
          <a:p>
            <a:pPr>
              <a:defRPr sz="1400"/>
            </a:pPr>
            <a:endParaRPr lang="en-US"/>
          </a:p>
        </c:txPr>
        <c:crossAx val="94456064"/>
        <c:crosses val="autoZero"/>
        <c:auto val="1"/>
        <c:lblAlgn val="ctr"/>
        <c:lblOffset val="100"/>
      </c:catAx>
      <c:valAx>
        <c:axId val="94456064"/>
        <c:scaling>
          <c:orientation val="minMax"/>
        </c:scaling>
        <c:delete val="1"/>
        <c:axPos val="t"/>
        <c:majorGridlines/>
        <c:numFmt formatCode="0%" sourceLinked="1"/>
        <c:tickLblPos val="none"/>
        <c:crossAx val="94454528"/>
        <c:crosses val="autoZero"/>
        <c:crossBetween val="between"/>
      </c:valAx>
    </c:plotArea>
    <c:legend>
      <c:legendPos val="b"/>
    </c:legend>
    <c:plotVisOnly val="1"/>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fewer!$O$15</c:f>
              <c:strCache>
                <c:ptCount val="1"/>
                <c:pt idx="0">
                  <c:v>Agree</c:v>
                </c:pt>
              </c:strCache>
            </c:strRef>
          </c:tx>
          <c:spPr>
            <a:solidFill>
              <a:srgbClr val="457BA7"/>
            </a:solidFill>
          </c:spPr>
          <c:dLbls>
            <c:txPr>
              <a:bodyPr/>
              <a:lstStyle/>
              <a:p>
                <a:pPr>
                  <a:defRPr b="1">
                    <a:solidFill>
                      <a:schemeClr val="bg1">
                        <a:lumMod val="85000"/>
                      </a:schemeClr>
                    </a:solidFill>
                  </a:defRPr>
                </a:pPr>
                <a:endParaRPr lang="en-US"/>
              </a:p>
            </c:txPr>
            <c:dLblPos val="ctr"/>
            <c:showVal val="1"/>
          </c:dLbls>
          <c:cat>
            <c:strRef>
              <c:f>fewer!$N$16:$N$25</c:f>
              <c:strCache>
                <c:ptCount val="10"/>
                <c:pt idx="0">
                  <c:v>The story changed the way I think about the strengths and challenges of Washington's community colleges (n=164)</c:v>
                </c:pt>
                <c:pt idx="1">
                  <c:v>I liked reading the guest opinions (n=126)</c:v>
                </c:pt>
                <c:pt idx="2">
                  <c:v>I appreciated the focus on a solution that appeared to be working (n=164)</c:v>
                </c:pt>
                <c:pt idx="3">
                  <c:v>I liked that there was a live chat for readers (n=122)</c:v>
                </c:pt>
                <c:pt idx="4">
                  <c:v>I liked the reader question associated with the story (n=118)</c:v>
                </c:pt>
                <c:pt idx="5">
                  <c:v>I did not gain any new knowledge about this topic by reading the article (n=162)</c:v>
                </c:pt>
                <c:pt idx="6">
                  <c:v>The article seemed different from typical news stories (n=164)</c:v>
                </c:pt>
                <c:pt idx="7">
                  <c:v>Now that I've read this article, I think I can contribute to a solution to this problem (n=155)</c:v>
                </c:pt>
                <c:pt idx="8">
                  <c:v>The article increased my interest in this topic (n=163)</c:v>
                </c:pt>
                <c:pt idx="9">
                  <c:v>Now that I've read this article, I think there are ways to effectively address this problem (n=162)</c:v>
                </c:pt>
              </c:strCache>
            </c:strRef>
          </c:cat>
          <c:val>
            <c:numRef>
              <c:f>fewer!$O$16:$O$25</c:f>
              <c:numCache>
                <c:formatCode>0%</c:formatCode>
                <c:ptCount val="10"/>
                <c:pt idx="0">
                  <c:v>0.73780487804878625</c:v>
                </c:pt>
                <c:pt idx="1">
                  <c:v>0.46031746031746318</c:v>
                </c:pt>
                <c:pt idx="2">
                  <c:v>0.9085365853658498</c:v>
                </c:pt>
                <c:pt idx="3">
                  <c:v>0.27049180327868882</c:v>
                </c:pt>
                <c:pt idx="4">
                  <c:v>0.38135593220338981</c:v>
                </c:pt>
                <c:pt idx="5">
                  <c:v>0.12962962962962865</c:v>
                </c:pt>
                <c:pt idx="6">
                  <c:v>0.61585365853659113</c:v>
                </c:pt>
                <c:pt idx="7">
                  <c:v>0.24516129032258074</c:v>
                </c:pt>
                <c:pt idx="8">
                  <c:v>0.61349693251533965</c:v>
                </c:pt>
                <c:pt idx="9">
                  <c:v>0.78395061728395321</c:v>
                </c:pt>
              </c:numCache>
            </c:numRef>
          </c:val>
        </c:ser>
        <c:ser>
          <c:idx val="1"/>
          <c:order val="1"/>
          <c:tx>
            <c:strRef>
              <c:f>fewer!$P$15</c:f>
              <c:strCache>
                <c:ptCount val="1"/>
                <c:pt idx="0">
                  <c:v>Neutral</c:v>
                </c:pt>
              </c:strCache>
            </c:strRef>
          </c:tx>
          <c:spPr>
            <a:solidFill>
              <a:schemeClr val="bg1">
                <a:lumMod val="85000"/>
              </a:schemeClr>
            </a:solidFill>
          </c:spPr>
          <c:dLbls>
            <c:txPr>
              <a:bodyPr/>
              <a:lstStyle/>
              <a:p>
                <a:pPr>
                  <a:defRPr b="1"/>
                </a:pPr>
                <a:endParaRPr lang="en-US"/>
              </a:p>
            </c:txPr>
            <c:dLblPos val="ctr"/>
            <c:showVal val="1"/>
          </c:dLbls>
          <c:cat>
            <c:strRef>
              <c:f>fewer!$N$16:$N$25</c:f>
              <c:strCache>
                <c:ptCount val="10"/>
                <c:pt idx="0">
                  <c:v>The story changed the way I think about the strengths and challenges of Washington's community colleges (n=164)</c:v>
                </c:pt>
                <c:pt idx="1">
                  <c:v>I liked reading the guest opinions (n=126)</c:v>
                </c:pt>
                <c:pt idx="2">
                  <c:v>I appreciated the focus on a solution that appeared to be working (n=164)</c:v>
                </c:pt>
                <c:pt idx="3">
                  <c:v>I liked that there was a live chat for readers (n=122)</c:v>
                </c:pt>
                <c:pt idx="4">
                  <c:v>I liked the reader question associated with the story (n=118)</c:v>
                </c:pt>
                <c:pt idx="5">
                  <c:v>I did not gain any new knowledge about this topic by reading the article (n=162)</c:v>
                </c:pt>
                <c:pt idx="6">
                  <c:v>The article seemed different from typical news stories (n=164)</c:v>
                </c:pt>
                <c:pt idx="7">
                  <c:v>Now that I've read this article, I think I can contribute to a solution to this problem (n=155)</c:v>
                </c:pt>
                <c:pt idx="8">
                  <c:v>The article increased my interest in this topic (n=163)</c:v>
                </c:pt>
                <c:pt idx="9">
                  <c:v>Now that I've read this article, I think there are ways to effectively address this problem (n=162)</c:v>
                </c:pt>
              </c:strCache>
            </c:strRef>
          </c:cat>
          <c:val>
            <c:numRef>
              <c:f>fewer!$P$16:$P$25</c:f>
              <c:numCache>
                <c:formatCode>0%</c:formatCode>
                <c:ptCount val="10"/>
                <c:pt idx="0">
                  <c:v>0.18902439024390244</c:v>
                </c:pt>
                <c:pt idx="1">
                  <c:v>0.38888888888889278</c:v>
                </c:pt>
                <c:pt idx="2">
                  <c:v>6.7073170731707321E-2</c:v>
                </c:pt>
                <c:pt idx="3">
                  <c:v>0.5163934426229505</c:v>
                </c:pt>
                <c:pt idx="4">
                  <c:v>0.48305084745762839</c:v>
                </c:pt>
                <c:pt idx="5">
                  <c:v>0.15432098765432176</c:v>
                </c:pt>
                <c:pt idx="6">
                  <c:v>0.32926829268292823</c:v>
                </c:pt>
                <c:pt idx="7">
                  <c:v>0.54838709677419362</c:v>
                </c:pt>
                <c:pt idx="8">
                  <c:v>0.34355828220858897</c:v>
                </c:pt>
                <c:pt idx="9">
                  <c:v>0.18518518518518595</c:v>
                </c:pt>
              </c:numCache>
            </c:numRef>
          </c:val>
        </c:ser>
        <c:ser>
          <c:idx val="2"/>
          <c:order val="2"/>
          <c:tx>
            <c:strRef>
              <c:f>fewer!$Q$15</c:f>
              <c:strCache>
                <c:ptCount val="1"/>
                <c:pt idx="0">
                  <c:v>Disagree</c:v>
                </c:pt>
              </c:strCache>
            </c:strRef>
          </c:tx>
          <c:spPr>
            <a:solidFill>
              <a:srgbClr val="9BB9D4"/>
            </a:solidFill>
          </c:spPr>
          <c:dLbls>
            <c:txPr>
              <a:bodyPr/>
              <a:lstStyle/>
              <a:p>
                <a:pPr>
                  <a:defRPr b="1"/>
                </a:pPr>
                <a:endParaRPr lang="en-US"/>
              </a:p>
            </c:txPr>
            <c:dLblPos val="ctr"/>
            <c:showVal val="1"/>
          </c:dLbls>
          <c:cat>
            <c:strRef>
              <c:f>fewer!$N$16:$N$25</c:f>
              <c:strCache>
                <c:ptCount val="10"/>
                <c:pt idx="0">
                  <c:v>The story changed the way I think about the strengths and challenges of Washington's community colleges (n=164)</c:v>
                </c:pt>
                <c:pt idx="1">
                  <c:v>I liked reading the guest opinions (n=126)</c:v>
                </c:pt>
                <c:pt idx="2">
                  <c:v>I appreciated the focus on a solution that appeared to be working (n=164)</c:v>
                </c:pt>
                <c:pt idx="3">
                  <c:v>I liked that there was a live chat for readers (n=122)</c:v>
                </c:pt>
                <c:pt idx="4">
                  <c:v>I liked the reader question associated with the story (n=118)</c:v>
                </c:pt>
                <c:pt idx="5">
                  <c:v>I did not gain any new knowledge about this topic by reading the article (n=162)</c:v>
                </c:pt>
                <c:pt idx="6">
                  <c:v>The article seemed different from typical news stories (n=164)</c:v>
                </c:pt>
                <c:pt idx="7">
                  <c:v>Now that I've read this article, I think I can contribute to a solution to this problem (n=155)</c:v>
                </c:pt>
                <c:pt idx="8">
                  <c:v>The article increased my interest in this topic (n=163)</c:v>
                </c:pt>
                <c:pt idx="9">
                  <c:v>Now that I've read this article, I think there are ways to effectively address this problem (n=162)</c:v>
                </c:pt>
              </c:strCache>
            </c:strRef>
          </c:cat>
          <c:val>
            <c:numRef>
              <c:f>fewer!$Q$16:$Q$25</c:f>
              <c:numCache>
                <c:formatCode>0%</c:formatCode>
                <c:ptCount val="10"/>
                <c:pt idx="0">
                  <c:v>7.3170731707317069E-2</c:v>
                </c:pt>
                <c:pt idx="1">
                  <c:v>0.15079365079365079</c:v>
                </c:pt>
                <c:pt idx="2">
                  <c:v>2.4390243902439025E-2</c:v>
                </c:pt>
                <c:pt idx="3">
                  <c:v>0.21311475409836134</c:v>
                </c:pt>
                <c:pt idx="4">
                  <c:v>0.13559322033898305</c:v>
                </c:pt>
                <c:pt idx="5">
                  <c:v>0.71604938271604934</c:v>
                </c:pt>
                <c:pt idx="6">
                  <c:v>5.4878048780487756E-2</c:v>
                </c:pt>
                <c:pt idx="7">
                  <c:v>0.20645161290322583</c:v>
                </c:pt>
                <c:pt idx="8">
                  <c:v>4.2944785276073615E-2</c:v>
                </c:pt>
                <c:pt idx="9">
                  <c:v>3.0864197530864296E-2</c:v>
                </c:pt>
              </c:numCache>
            </c:numRef>
          </c:val>
        </c:ser>
        <c:dLbls>
          <c:showVal val="1"/>
        </c:dLbls>
        <c:gapWidth val="69"/>
        <c:overlap val="100"/>
        <c:axId val="96289920"/>
        <c:axId val="96291456"/>
      </c:barChart>
      <c:catAx>
        <c:axId val="96289920"/>
        <c:scaling>
          <c:orientation val="maxMin"/>
        </c:scaling>
        <c:axPos val="l"/>
        <c:tickLblPos val="nextTo"/>
        <c:crossAx val="96291456"/>
        <c:crosses val="autoZero"/>
        <c:auto val="1"/>
        <c:lblAlgn val="ctr"/>
        <c:lblOffset val="100"/>
      </c:catAx>
      <c:valAx>
        <c:axId val="96291456"/>
        <c:scaling>
          <c:orientation val="minMax"/>
        </c:scaling>
        <c:delete val="1"/>
        <c:axPos val="t"/>
        <c:majorGridlines/>
        <c:numFmt formatCode="0%" sourceLinked="1"/>
        <c:tickLblPos val="none"/>
        <c:crossAx val="96289920"/>
        <c:crosses val="autoZero"/>
        <c:crossBetween val="between"/>
      </c:valAx>
    </c:plotArea>
    <c:legend>
      <c:legendPos val="b"/>
    </c:legend>
    <c:plotVisOnly val="1"/>
  </c:chart>
  <c:txPr>
    <a:bodyPr/>
    <a:lstStyle/>
    <a:p>
      <a:pPr>
        <a:defRPr sz="1100" b="0"/>
      </a:pPr>
      <a:endParaRPr lang="en-US"/>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STEM!$O$16</c:f>
              <c:strCache>
                <c:ptCount val="1"/>
                <c:pt idx="0">
                  <c:v>Agree</c:v>
                </c:pt>
              </c:strCache>
            </c:strRef>
          </c:tx>
          <c:spPr>
            <a:solidFill>
              <a:srgbClr val="457BA7"/>
            </a:solidFill>
          </c:spPr>
          <c:dLbls>
            <c:txPr>
              <a:bodyPr/>
              <a:lstStyle/>
              <a:p>
                <a:pPr>
                  <a:defRPr sz="1200" b="1">
                    <a:solidFill>
                      <a:schemeClr val="bg1">
                        <a:lumMod val="85000"/>
                      </a:schemeClr>
                    </a:solidFill>
                  </a:defRPr>
                </a:pPr>
                <a:endParaRPr lang="en-US"/>
              </a:p>
            </c:txPr>
            <c:dLblPos val="ctr"/>
            <c:showVal val="1"/>
          </c:dLbls>
          <c:cat>
            <c:strRef>
              <c:f>STEM!$N$17:$N$26</c:f>
              <c:strCache>
                <c:ptCount val="10"/>
                <c:pt idx="0">
                  <c:v>The story changed the way I think about how STEM can help disadvantaged students succeed (n=234)</c:v>
                </c:pt>
                <c:pt idx="1">
                  <c:v>I liked reading the guest opinions (n=182)</c:v>
                </c:pt>
                <c:pt idx="2">
                  <c:v>I appreciated the focus on a solution that appeared to be working (n=235)</c:v>
                </c:pt>
                <c:pt idx="3">
                  <c:v>I liked that there was a live chat for readers (n=175)</c:v>
                </c:pt>
                <c:pt idx="4">
                  <c:v>I liked the reader question associated with the story (n=175)</c:v>
                </c:pt>
                <c:pt idx="5">
                  <c:v>I did not gain any new knowledge about this topic by reading the article (n=231)</c:v>
                </c:pt>
                <c:pt idx="6">
                  <c:v>The article seemed different from typical news stories (n=235)</c:v>
                </c:pt>
                <c:pt idx="7">
                  <c:v>Now that I've read this article, I think I can contribute to a solution to this problem (n=229)</c:v>
                </c:pt>
                <c:pt idx="8">
                  <c:v>The article increased my interest in this topic (n=238)</c:v>
                </c:pt>
                <c:pt idx="9">
                  <c:v>Now that I've read this article, I think there are ways to effectively address this problem (n=234)</c:v>
                </c:pt>
              </c:strCache>
            </c:strRef>
          </c:cat>
          <c:val>
            <c:numRef>
              <c:f>STEM!$O$17:$O$26</c:f>
              <c:numCache>
                <c:formatCode>0%</c:formatCode>
                <c:ptCount val="10"/>
                <c:pt idx="0">
                  <c:v>0.73076923076923062</c:v>
                </c:pt>
                <c:pt idx="1">
                  <c:v>0.39010989010989261</c:v>
                </c:pt>
                <c:pt idx="2">
                  <c:v>0.88085106382978762</c:v>
                </c:pt>
                <c:pt idx="3">
                  <c:v>0.24571428571428691</c:v>
                </c:pt>
                <c:pt idx="4">
                  <c:v>0.32000000000000145</c:v>
                </c:pt>
                <c:pt idx="5">
                  <c:v>0.14285714285714388</c:v>
                </c:pt>
                <c:pt idx="6">
                  <c:v>0.57021276595744108</c:v>
                </c:pt>
                <c:pt idx="7">
                  <c:v>0.28384279475982754</c:v>
                </c:pt>
                <c:pt idx="8">
                  <c:v>0.67226890756302826</c:v>
                </c:pt>
                <c:pt idx="9">
                  <c:v>0.74358974358974361</c:v>
                </c:pt>
              </c:numCache>
            </c:numRef>
          </c:val>
        </c:ser>
        <c:ser>
          <c:idx val="1"/>
          <c:order val="1"/>
          <c:tx>
            <c:strRef>
              <c:f>STEM!$P$16</c:f>
              <c:strCache>
                <c:ptCount val="1"/>
                <c:pt idx="0">
                  <c:v>Neutral</c:v>
                </c:pt>
              </c:strCache>
            </c:strRef>
          </c:tx>
          <c:spPr>
            <a:solidFill>
              <a:schemeClr val="bg1">
                <a:lumMod val="85000"/>
              </a:schemeClr>
            </a:solidFill>
          </c:spPr>
          <c:dLbls>
            <c:txPr>
              <a:bodyPr/>
              <a:lstStyle/>
              <a:p>
                <a:pPr>
                  <a:defRPr sz="1100" b="1"/>
                </a:pPr>
                <a:endParaRPr lang="en-US"/>
              </a:p>
            </c:txPr>
            <c:dLblPos val="ctr"/>
            <c:showVal val="1"/>
          </c:dLbls>
          <c:cat>
            <c:strRef>
              <c:f>STEM!$N$17:$N$26</c:f>
              <c:strCache>
                <c:ptCount val="10"/>
                <c:pt idx="0">
                  <c:v>The story changed the way I think about how STEM can help disadvantaged students succeed (n=234)</c:v>
                </c:pt>
                <c:pt idx="1">
                  <c:v>I liked reading the guest opinions (n=182)</c:v>
                </c:pt>
                <c:pt idx="2">
                  <c:v>I appreciated the focus on a solution that appeared to be working (n=235)</c:v>
                </c:pt>
                <c:pt idx="3">
                  <c:v>I liked that there was a live chat for readers (n=175)</c:v>
                </c:pt>
                <c:pt idx="4">
                  <c:v>I liked the reader question associated with the story (n=175)</c:v>
                </c:pt>
                <c:pt idx="5">
                  <c:v>I did not gain any new knowledge about this topic by reading the article (n=231)</c:v>
                </c:pt>
                <c:pt idx="6">
                  <c:v>The article seemed different from typical news stories (n=235)</c:v>
                </c:pt>
                <c:pt idx="7">
                  <c:v>Now that I've read this article, I think I can contribute to a solution to this problem (n=229)</c:v>
                </c:pt>
                <c:pt idx="8">
                  <c:v>The article increased my interest in this topic (n=238)</c:v>
                </c:pt>
                <c:pt idx="9">
                  <c:v>Now that I've read this article, I think there are ways to effectively address this problem (n=234)</c:v>
                </c:pt>
              </c:strCache>
            </c:strRef>
          </c:cat>
          <c:val>
            <c:numRef>
              <c:f>STEM!$P$17:$P$26</c:f>
              <c:numCache>
                <c:formatCode>0%</c:formatCode>
                <c:ptCount val="10"/>
                <c:pt idx="0">
                  <c:v>0.17948717948718051</c:v>
                </c:pt>
                <c:pt idx="1">
                  <c:v>0.47252747252747396</c:v>
                </c:pt>
                <c:pt idx="2">
                  <c:v>0.10638297872340426</c:v>
                </c:pt>
                <c:pt idx="3">
                  <c:v>0.5542857142857146</c:v>
                </c:pt>
                <c:pt idx="4">
                  <c:v>0.54285714285714259</c:v>
                </c:pt>
                <c:pt idx="5">
                  <c:v>0.21212121212121221</c:v>
                </c:pt>
                <c:pt idx="6">
                  <c:v>0.36595744680851061</c:v>
                </c:pt>
                <c:pt idx="7">
                  <c:v>0.56768558951965054</c:v>
                </c:pt>
                <c:pt idx="8">
                  <c:v>0.26890756302521174</c:v>
                </c:pt>
                <c:pt idx="9">
                  <c:v>0.21794871794871795</c:v>
                </c:pt>
              </c:numCache>
            </c:numRef>
          </c:val>
        </c:ser>
        <c:ser>
          <c:idx val="2"/>
          <c:order val="2"/>
          <c:tx>
            <c:strRef>
              <c:f>STEM!$Q$16</c:f>
              <c:strCache>
                <c:ptCount val="1"/>
                <c:pt idx="0">
                  <c:v>Disagree</c:v>
                </c:pt>
              </c:strCache>
            </c:strRef>
          </c:tx>
          <c:spPr>
            <a:solidFill>
              <a:srgbClr val="457BA7"/>
            </a:solidFill>
          </c:spPr>
          <c:dLbls>
            <c:txPr>
              <a:bodyPr/>
              <a:lstStyle/>
              <a:p>
                <a:pPr>
                  <a:defRPr sz="1200" b="1"/>
                </a:pPr>
                <a:endParaRPr lang="en-US"/>
              </a:p>
            </c:txPr>
            <c:dLblPos val="ctr"/>
            <c:showVal val="1"/>
          </c:dLbls>
          <c:cat>
            <c:strRef>
              <c:f>STEM!$N$17:$N$26</c:f>
              <c:strCache>
                <c:ptCount val="10"/>
                <c:pt idx="0">
                  <c:v>The story changed the way I think about how STEM can help disadvantaged students succeed (n=234)</c:v>
                </c:pt>
                <c:pt idx="1">
                  <c:v>I liked reading the guest opinions (n=182)</c:v>
                </c:pt>
                <c:pt idx="2">
                  <c:v>I appreciated the focus on a solution that appeared to be working (n=235)</c:v>
                </c:pt>
                <c:pt idx="3">
                  <c:v>I liked that there was a live chat for readers (n=175)</c:v>
                </c:pt>
                <c:pt idx="4">
                  <c:v>I liked the reader question associated with the story (n=175)</c:v>
                </c:pt>
                <c:pt idx="5">
                  <c:v>I did not gain any new knowledge about this topic by reading the article (n=231)</c:v>
                </c:pt>
                <c:pt idx="6">
                  <c:v>The article seemed different from typical news stories (n=235)</c:v>
                </c:pt>
                <c:pt idx="7">
                  <c:v>Now that I've read this article, I think I can contribute to a solution to this problem (n=229)</c:v>
                </c:pt>
                <c:pt idx="8">
                  <c:v>The article increased my interest in this topic (n=238)</c:v>
                </c:pt>
                <c:pt idx="9">
                  <c:v>Now that I've read this article, I think there are ways to effectively address this problem (n=234)</c:v>
                </c:pt>
              </c:strCache>
            </c:strRef>
          </c:cat>
          <c:val>
            <c:numRef>
              <c:f>STEM!$Q$17:$Q$26</c:f>
              <c:numCache>
                <c:formatCode>0%</c:formatCode>
                <c:ptCount val="10"/>
                <c:pt idx="0">
                  <c:v>8.974358974358973E-2</c:v>
                </c:pt>
                <c:pt idx="1">
                  <c:v>0.1373626373626374</c:v>
                </c:pt>
                <c:pt idx="2">
                  <c:v>1.2765957446808541E-2</c:v>
                </c:pt>
                <c:pt idx="3">
                  <c:v>0.2</c:v>
                </c:pt>
                <c:pt idx="4">
                  <c:v>0.13714285714285721</c:v>
                </c:pt>
                <c:pt idx="5">
                  <c:v>0.64502164502164505</c:v>
                </c:pt>
                <c:pt idx="6">
                  <c:v>6.3829787234042562E-2</c:v>
                </c:pt>
                <c:pt idx="7">
                  <c:v>0.148471615720524</c:v>
                </c:pt>
                <c:pt idx="8">
                  <c:v>5.8823529411764705E-2</c:v>
                </c:pt>
                <c:pt idx="9">
                  <c:v>3.8461538461538464E-2</c:v>
                </c:pt>
              </c:numCache>
            </c:numRef>
          </c:val>
        </c:ser>
        <c:dLbls>
          <c:showVal val="1"/>
        </c:dLbls>
        <c:gapWidth val="69"/>
        <c:overlap val="100"/>
        <c:axId val="96232960"/>
        <c:axId val="96234496"/>
      </c:barChart>
      <c:catAx>
        <c:axId val="96232960"/>
        <c:scaling>
          <c:orientation val="maxMin"/>
        </c:scaling>
        <c:axPos val="l"/>
        <c:tickLblPos val="nextTo"/>
        <c:crossAx val="96234496"/>
        <c:crosses val="autoZero"/>
        <c:auto val="1"/>
        <c:lblAlgn val="ctr"/>
        <c:lblOffset val="100"/>
      </c:catAx>
      <c:valAx>
        <c:axId val="96234496"/>
        <c:scaling>
          <c:orientation val="minMax"/>
        </c:scaling>
        <c:delete val="1"/>
        <c:axPos val="t"/>
        <c:majorGridlines/>
        <c:numFmt formatCode="0%" sourceLinked="1"/>
        <c:tickLblPos val="none"/>
        <c:crossAx val="96232960"/>
        <c:crosses val="autoZero"/>
        <c:crossBetween val="between"/>
      </c:valAx>
    </c:plotArea>
    <c:legend>
      <c:legendPos val="b"/>
    </c:legend>
    <c:plotVisOnly val="1"/>
  </c:chart>
  <c:txPr>
    <a:bodyPr/>
    <a:lstStyle/>
    <a:p>
      <a:pPr>
        <a:defRPr sz="1400"/>
      </a:pPr>
      <a:endParaRPr lang="en-US"/>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math!$O$15</c:f>
              <c:strCache>
                <c:ptCount val="1"/>
                <c:pt idx="0">
                  <c:v>Agree</c:v>
                </c:pt>
              </c:strCache>
            </c:strRef>
          </c:tx>
          <c:spPr>
            <a:solidFill>
              <a:srgbClr val="457BA7"/>
            </a:solidFill>
          </c:spPr>
          <c:dLbls>
            <c:txPr>
              <a:bodyPr/>
              <a:lstStyle/>
              <a:p>
                <a:pPr>
                  <a:defRPr sz="1100" b="1">
                    <a:solidFill>
                      <a:schemeClr val="bg1">
                        <a:lumMod val="85000"/>
                      </a:schemeClr>
                    </a:solidFill>
                  </a:defRPr>
                </a:pPr>
                <a:endParaRPr lang="en-US"/>
              </a:p>
            </c:txPr>
            <c:dLblPos val="ctr"/>
            <c:showVal val="1"/>
          </c:dLbls>
          <c:cat>
            <c:strRef>
              <c:f>math!$N$16:$N$25</c:f>
              <c:strCache>
                <c:ptCount val="10"/>
                <c:pt idx="0">
                  <c:v>The story changed the way I think about the best ways to teach math in elementary schools (n=160)</c:v>
                </c:pt>
                <c:pt idx="1">
                  <c:v>I liked reading the guest opinions (n=121)</c:v>
                </c:pt>
                <c:pt idx="2">
                  <c:v>I appreciated the focus on a solution that appeared to be working (n=159)</c:v>
                </c:pt>
                <c:pt idx="3">
                  <c:v>I liked that there was a live chat for readers (n=117)</c:v>
                </c:pt>
                <c:pt idx="4">
                  <c:v>I liked the reader question associated with the story (n=110)</c:v>
                </c:pt>
                <c:pt idx="5">
                  <c:v>I did not gain any new knowledge about this topic by reading the article (n=157)</c:v>
                </c:pt>
                <c:pt idx="6">
                  <c:v>The article seemed different from typical news stories (n=160)</c:v>
                </c:pt>
                <c:pt idx="7">
                  <c:v>Now that I've read this article, I think I can contribute to a solution to this problem (n=156)</c:v>
                </c:pt>
                <c:pt idx="8">
                  <c:v>The article increased my interest in this topic (n=157)</c:v>
                </c:pt>
                <c:pt idx="9">
                  <c:v>Now that I've read this article, I think there are ways to effectively address this problem (n=156)</c:v>
                </c:pt>
              </c:strCache>
            </c:strRef>
          </c:cat>
          <c:val>
            <c:numRef>
              <c:f>math!$O$16:$O$25</c:f>
              <c:numCache>
                <c:formatCode>0%</c:formatCode>
                <c:ptCount val="10"/>
                <c:pt idx="0">
                  <c:v>0.63125000000000064</c:v>
                </c:pt>
                <c:pt idx="1">
                  <c:v>0.42975206611570282</c:v>
                </c:pt>
                <c:pt idx="2">
                  <c:v>0.88679245283019181</c:v>
                </c:pt>
                <c:pt idx="3">
                  <c:v>0.25641025641025644</c:v>
                </c:pt>
                <c:pt idx="4">
                  <c:v>0.31818181818181956</c:v>
                </c:pt>
                <c:pt idx="5">
                  <c:v>0.15286624203821694</c:v>
                </c:pt>
                <c:pt idx="6">
                  <c:v>0.60625000000000062</c:v>
                </c:pt>
                <c:pt idx="7">
                  <c:v>0.30128205128205343</c:v>
                </c:pt>
                <c:pt idx="8">
                  <c:v>0.53503184713375795</c:v>
                </c:pt>
                <c:pt idx="9">
                  <c:v>0.76923076923076916</c:v>
                </c:pt>
              </c:numCache>
            </c:numRef>
          </c:val>
        </c:ser>
        <c:ser>
          <c:idx val="1"/>
          <c:order val="1"/>
          <c:tx>
            <c:strRef>
              <c:f>math!$P$15</c:f>
              <c:strCache>
                <c:ptCount val="1"/>
                <c:pt idx="0">
                  <c:v>Neutral</c:v>
                </c:pt>
              </c:strCache>
            </c:strRef>
          </c:tx>
          <c:spPr>
            <a:solidFill>
              <a:schemeClr val="bg2"/>
            </a:solidFill>
          </c:spPr>
          <c:dLbls>
            <c:txPr>
              <a:bodyPr/>
              <a:lstStyle/>
              <a:p>
                <a:pPr>
                  <a:defRPr sz="1100" b="1"/>
                </a:pPr>
                <a:endParaRPr lang="en-US"/>
              </a:p>
            </c:txPr>
            <c:dLblPos val="ctr"/>
            <c:showVal val="1"/>
          </c:dLbls>
          <c:cat>
            <c:strRef>
              <c:f>math!$N$16:$N$25</c:f>
              <c:strCache>
                <c:ptCount val="10"/>
                <c:pt idx="0">
                  <c:v>The story changed the way I think about the best ways to teach math in elementary schools (n=160)</c:v>
                </c:pt>
                <c:pt idx="1">
                  <c:v>I liked reading the guest opinions (n=121)</c:v>
                </c:pt>
                <c:pt idx="2">
                  <c:v>I appreciated the focus on a solution that appeared to be working (n=159)</c:v>
                </c:pt>
                <c:pt idx="3">
                  <c:v>I liked that there was a live chat for readers (n=117)</c:v>
                </c:pt>
                <c:pt idx="4">
                  <c:v>I liked the reader question associated with the story (n=110)</c:v>
                </c:pt>
                <c:pt idx="5">
                  <c:v>I did not gain any new knowledge about this topic by reading the article (n=157)</c:v>
                </c:pt>
                <c:pt idx="6">
                  <c:v>The article seemed different from typical news stories (n=160)</c:v>
                </c:pt>
                <c:pt idx="7">
                  <c:v>Now that I've read this article, I think I can contribute to a solution to this problem (n=156)</c:v>
                </c:pt>
                <c:pt idx="8">
                  <c:v>The article increased my interest in this topic (n=157)</c:v>
                </c:pt>
                <c:pt idx="9">
                  <c:v>Now that I've read this article, I think there are ways to effectively address this problem (n=156)</c:v>
                </c:pt>
              </c:strCache>
            </c:strRef>
          </c:cat>
          <c:val>
            <c:numRef>
              <c:f>math!$P$16:$P$25</c:f>
              <c:numCache>
                <c:formatCode>0%</c:formatCode>
                <c:ptCount val="10"/>
                <c:pt idx="0">
                  <c:v>0.26250000000000001</c:v>
                </c:pt>
                <c:pt idx="1">
                  <c:v>0.44628099173553731</c:v>
                </c:pt>
                <c:pt idx="2">
                  <c:v>9.4339622641509524E-2</c:v>
                </c:pt>
                <c:pt idx="3">
                  <c:v>0.55555555555555569</c:v>
                </c:pt>
                <c:pt idx="4">
                  <c:v>0.54545454545454541</c:v>
                </c:pt>
                <c:pt idx="5">
                  <c:v>0.22929936305732629</c:v>
                </c:pt>
                <c:pt idx="6">
                  <c:v>0.33750000000000158</c:v>
                </c:pt>
                <c:pt idx="7">
                  <c:v>0.53846153846153844</c:v>
                </c:pt>
                <c:pt idx="8">
                  <c:v>0.38216560509554365</c:v>
                </c:pt>
                <c:pt idx="9">
                  <c:v>0.18589743589743807</c:v>
                </c:pt>
              </c:numCache>
            </c:numRef>
          </c:val>
        </c:ser>
        <c:ser>
          <c:idx val="2"/>
          <c:order val="2"/>
          <c:tx>
            <c:strRef>
              <c:f>math!$Q$15</c:f>
              <c:strCache>
                <c:ptCount val="1"/>
                <c:pt idx="0">
                  <c:v>Disagree</c:v>
                </c:pt>
              </c:strCache>
            </c:strRef>
          </c:tx>
          <c:spPr>
            <a:solidFill>
              <a:srgbClr val="9BB9D4"/>
            </a:solidFill>
          </c:spPr>
          <c:dLbls>
            <c:txPr>
              <a:bodyPr/>
              <a:lstStyle/>
              <a:p>
                <a:pPr>
                  <a:defRPr sz="1100" b="1"/>
                </a:pPr>
                <a:endParaRPr lang="en-US"/>
              </a:p>
            </c:txPr>
            <c:dLblPos val="ctr"/>
            <c:showVal val="1"/>
          </c:dLbls>
          <c:cat>
            <c:strRef>
              <c:f>math!$N$16:$N$25</c:f>
              <c:strCache>
                <c:ptCount val="10"/>
                <c:pt idx="0">
                  <c:v>The story changed the way I think about the best ways to teach math in elementary schools (n=160)</c:v>
                </c:pt>
                <c:pt idx="1">
                  <c:v>I liked reading the guest opinions (n=121)</c:v>
                </c:pt>
                <c:pt idx="2">
                  <c:v>I appreciated the focus on a solution that appeared to be working (n=159)</c:v>
                </c:pt>
                <c:pt idx="3">
                  <c:v>I liked that there was a live chat for readers (n=117)</c:v>
                </c:pt>
                <c:pt idx="4">
                  <c:v>I liked the reader question associated with the story (n=110)</c:v>
                </c:pt>
                <c:pt idx="5">
                  <c:v>I did not gain any new knowledge about this topic by reading the article (n=157)</c:v>
                </c:pt>
                <c:pt idx="6">
                  <c:v>The article seemed different from typical news stories (n=160)</c:v>
                </c:pt>
                <c:pt idx="7">
                  <c:v>Now that I've read this article, I think I can contribute to a solution to this problem (n=156)</c:v>
                </c:pt>
                <c:pt idx="8">
                  <c:v>The article increased my interest in this topic (n=157)</c:v>
                </c:pt>
                <c:pt idx="9">
                  <c:v>Now that I've read this article, I think there are ways to effectively address this problem (n=156)</c:v>
                </c:pt>
              </c:strCache>
            </c:strRef>
          </c:cat>
          <c:val>
            <c:numRef>
              <c:f>math!$Q$16:$Q$25</c:f>
              <c:numCache>
                <c:formatCode>0%</c:formatCode>
                <c:ptCount val="10"/>
                <c:pt idx="0">
                  <c:v>0.10625000000000002</c:v>
                </c:pt>
                <c:pt idx="1">
                  <c:v>0.12396694214876068</c:v>
                </c:pt>
                <c:pt idx="2">
                  <c:v>1.8867924528301893E-2</c:v>
                </c:pt>
                <c:pt idx="3">
                  <c:v>0.18803418803418878</c:v>
                </c:pt>
                <c:pt idx="4">
                  <c:v>0.13636363636363635</c:v>
                </c:pt>
                <c:pt idx="5">
                  <c:v>0.61783439490445868</c:v>
                </c:pt>
                <c:pt idx="6">
                  <c:v>5.6249999999999946E-2</c:v>
                </c:pt>
                <c:pt idx="7">
                  <c:v>0.16025641025641024</c:v>
                </c:pt>
                <c:pt idx="8">
                  <c:v>8.2802547770700632E-2</c:v>
                </c:pt>
                <c:pt idx="9">
                  <c:v>4.4871794871794893E-2</c:v>
                </c:pt>
              </c:numCache>
            </c:numRef>
          </c:val>
        </c:ser>
        <c:dLbls>
          <c:showVal val="1"/>
        </c:dLbls>
        <c:gapWidth val="67"/>
        <c:overlap val="100"/>
        <c:axId val="96446336"/>
        <c:axId val="96447872"/>
      </c:barChart>
      <c:catAx>
        <c:axId val="96446336"/>
        <c:scaling>
          <c:orientation val="maxMin"/>
        </c:scaling>
        <c:axPos val="l"/>
        <c:tickLblPos val="nextTo"/>
        <c:txPr>
          <a:bodyPr/>
          <a:lstStyle/>
          <a:p>
            <a:pPr>
              <a:defRPr sz="1400"/>
            </a:pPr>
            <a:endParaRPr lang="en-US"/>
          </a:p>
        </c:txPr>
        <c:crossAx val="96447872"/>
        <c:crosses val="autoZero"/>
        <c:auto val="1"/>
        <c:lblAlgn val="ctr"/>
        <c:lblOffset val="100"/>
      </c:catAx>
      <c:valAx>
        <c:axId val="96447872"/>
        <c:scaling>
          <c:orientation val="minMax"/>
        </c:scaling>
        <c:delete val="1"/>
        <c:axPos val="t"/>
        <c:majorGridlines/>
        <c:numFmt formatCode="0%" sourceLinked="1"/>
        <c:tickLblPos val="none"/>
        <c:crossAx val="96446336"/>
        <c:crosses val="autoZero"/>
        <c:crossBetween val="between"/>
      </c:valAx>
    </c:plotArea>
    <c:legend>
      <c:legendPos val="b"/>
    </c:legend>
    <c:plotVisOnly val="1"/>
  </c:chart>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'2schools'!$BC$16</c:f>
              <c:strCache>
                <c:ptCount val="1"/>
                <c:pt idx="0">
                  <c:v>Agree</c:v>
                </c:pt>
              </c:strCache>
            </c:strRef>
          </c:tx>
          <c:dLbls>
            <c:txPr>
              <a:bodyPr/>
              <a:lstStyle/>
              <a:p>
                <a:pPr>
                  <a:defRPr sz="1100" b="1">
                    <a:solidFill>
                      <a:schemeClr val="bg1">
                        <a:lumMod val="85000"/>
                      </a:schemeClr>
                    </a:solidFill>
                  </a:defRPr>
                </a:pPr>
                <a:endParaRPr lang="en-US"/>
              </a:p>
            </c:txPr>
            <c:dLblPos val="ctr"/>
            <c:showVal val="1"/>
          </c:dLbls>
          <c:cat>
            <c:strRef>
              <c:f>'2schools'!$BB$17:$BB$26</c:f>
              <c:strCache>
                <c:ptCount val="10"/>
                <c:pt idx="0">
                  <c:v>The story changed the way I think about the relationship between attendance and student success (n=159)</c:v>
                </c:pt>
                <c:pt idx="1">
                  <c:v>I liked reading the guest opinions (n=130)</c:v>
                </c:pt>
                <c:pt idx="2">
                  <c:v>I appreciated the focus on a solution that appeared to be working (n=159)</c:v>
                </c:pt>
                <c:pt idx="3">
                  <c:v>I liked that there was a live chat for readers (n=127)</c:v>
                </c:pt>
                <c:pt idx="4">
                  <c:v>I liked the reader question associated with the story (n=118)</c:v>
                </c:pt>
                <c:pt idx="5">
                  <c:v>I did not gain any new knowledge about this topic by reading the article (n=160)</c:v>
                </c:pt>
                <c:pt idx="6">
                  <c:v>The article seemed different from typical news stories (n=161)</c:v>
                </c:pt>
                <c:pt idx="7">
                  <c:v>Now that I've read this article, I think I can contribute to a solution to this problem (n=156)</c:v>
                </c:pt>
                <c:pt idx="8">
                  <c:v>The article increased my interest in this topic (n=159)</c:v>
                </c:pt>
                <c:pt idx="9">
                  <c:v>Now that I've read this article, I think there are ways to effectively address this problem (n=158)</c:v>
                </c:pt>
              </c:strCache>
            </c:strRef>
          </c:cat>
          <c:val>
            <c:numRef>
              <c:f>'2schools'!$BC$17:$BC$26</c:f>
              <c:numCache>
                <c:formatCode>0%</c:formatCode>
                <c:ptCount val="10"/>
                <c:pt idx="0">
                  <c:v>0.5974842767295595</c:v>
                </c:pt>
                <c:pt idx="1">
                  <c:v>0.42307692307692402</c:v>
                </c:pt>
                <c:pt idx="2">
                  <c:v>0.874213836477989</c:v>
                </c:pt>
                <c:pt idx="3">
                  <c:v>0.24409448818897703</c:v>
                </c:pt>
                <c:pt idx="4">
                  <c:v>0.33050847457627214</c:v>
                </c:pt>
                <c:pt idx="5">
                  <c:v>0.16250000000000001</c:v>
                </c:pt>
                <c:pt idx="6">
                  <c:v>0.58385093167701851</c:v>
                </c:pt>
                <c:pt idx="7">
                  <c:v>0.33333333333333331</c:v>
                </c:pt>
                <c:pt idx="8">
                  <c:v>0.63522012578616349</c:v>
                </c:pt>
                <c:pt idx="9">
                  <c:v>0.76582278481012667</c:v>
                </c:pt>
              </c:numCache>
            </c:numRef>
          </c:val>
        </c:ser>
        <c:ser>
          <c:idx val="1"/>
          <c:order val="1"/>
          <c:tx>
            <c:strRef>
              <c:f>'2schools'!$BD$16</c:f>
              <c:strCache>
                <c:ptCount val="1"/>
                <c:pt idx="0">
                  <c:v>Neutral</c:v>
                </c:pt>
              </c:strCache>
            </c:strRef>
          </c:tx>
          <c:spPr>
            <a:solidFill>
              <a:schemeClr val="bg2"/>
            </a:solidFill>
          </c:spPr>
          <c:dLbls>
            <c:txPr>
              <a:bodyPr/>
              <a:lstStyle/>
              <a:p>
                <a:pPr>
                  <a:defRPr sz="1100" b="1"/>
                </a:pPr>
                <a:endParaRPr lang="en-US"/>
              </a:p>
            </c:txPr>
            <c:dLblPos val="ctr"/>
            <c:showVal val="1"/>
          </c:dLbls>
          <c:cat>
            <c:strRef>
              <c:f>'2schools'!$BB$17:$BB$26</c:f>
              <c:strCache>
                <c:ptCount val="10"/>
                <c:pt idx="0">
                  <c:v>The story changed the way I think about the relationship between attendance and student success (n=159)</c:v>
                </c:pt>
                <c:pt idx="1">
                  <c:v>I liked reading the guest opinions (n=130)</c:v>
                </c:pt>
                <c:pt idx="2">
                  <c:v>I appreciated the focus on a solution that appeared to be working (n=159)</c:v>
                </c:pt>
                <c:pt idx="3">
                  <c:v>I liked that there was a live chat for readers (n=127)</c:v>
                </c:pt>
                <c:pt idx="4">
                  <c:v>I liked the reader question associated with the story (n=118)</c:v>
                </c:pt>
                <c:pt idx="5">
                  <c:v>I did not gain any new knowledge about this topic by reading the article (n=160)</c:v>
                </c:pt>
                <c:pt idx="6">
                  <c:v>The article seemed different from typical news stories (n=161)</c:v>
                </c:pt>
                <c:pt idx="7">
                  <c:v>Now that I've read this article, I think I can contribute to a solution to this problem (n=156)</c:v>
                </c:pt>
                <c:pt idx="8">
                  <c:v>The article increased my interest in this topic (n=159)</c:v>
                </c:pt>
                <c:pt idx="9">
                  <c:v>Now that I've read this article, I think there are ways to effectively address this problem (n=158)</c:v>
                </c:pt>
              </c:strCache>
            </c:strRef>
          </c:cat>
          <c:val>
            <c:numRef>
              <c:f>'2schools'!$BD$17:$BD$26</c:f>
              <c:numCache>
                <c:formatCode>0%</c:formatCode>
                <c:ptCount val="10"/>
                <c:pt idx="0">
                  <c:v>0.27672955974842767</c:v>
                </c:pt>
                <c:pt idx="1">
                  <c:v>0.49230769230769367</c:v>
                </c:pt>
                <c:pt idx="2">
                  <c:v>0.1069182389937107</c:v>
                </c:pt>
                <c:pt idx="3">
                  <c:v>0.57480314960629919</c:v>
                </c:pt>
                <c:pt idx="4">
                  <c:v>0.56779661016949456</c:v>
                </c:pt>
                <c:pt idx="5">
                  <c:v>0.22500000000000001</c:v>
                </c:pt>
                <c:pt idx="6">
                  <c:v>0.34161490683229889</c:v>
                </c:pt>
                <c:pt idx="7">
                  <c:v>0.53205128205128205</c:v>
                </c:pt>
                <c:pt idx="8">
                  <c:v>0.32075471698113206</c:v>
                </c:pt>
                <c:pt idx="9">
                  <c:v>0.20886075949367089</c:v>
                </c:pt>
              </c:numCache>
            </c:numRef>
          </c:val>
        </c:ser>
        <c:ser>
          <c:idx val="2"/>
          <c:order val="2"/>
          <c:tx>
            <c:strRef>
              <c:f>'2schools'!$BE$16</c:f>
              <c:strCache>
                <c:ptCount val="1"/>
                <c:pt idx="0">
                  <c:v>Disagree</c:v>
                </c:pt>
              </c:strCache>
            </c:strRef>
          </c:tx>
          <c:spPr>
            <a:solidFill>
              <a:schemeClr val="accent1">
                <a:lumMod val="40000"/>
                <a:lumOff val="60000"/>
              </a:schemeClr>
            </a:solidFill>
          </c:spPr>
          <c:dLbls>
            <c:txPr>
              <a:bodyPr/>
              <a:lstStyle/>
              <a:p>
                <a:pPr>
                  <a:defRPr sz="1100" b="1"/>
                </a:pPr>
                <a:endParaRPr lang="en-US"/>
              </a:p>
            </c:txPr>
            <c:dLblPos val="ctr"/>
            <c:showVal val="1"/>
          </c:dLbls>
          <c:cat>
            <c:strRef>
              <c:f>'2schools'!$BB$17:$BB$26</c:f>
              <c:strCache>
                <c:ptCount val="10"/>
                <c:pt idx="0">
                  <c:v>The story changed the way I think about the relationship between attendance and student success (n=159)</c:v>
                </c:pt>
                <c:pt idx="1">
                  <c:v>I liked reading the guest opinions (n=130)</c:v>
                </c:pt>
                <c:pt idx="2">
                  <c:v>I appreciated the focus on a solution that appeared to be working (n=159)</c:v>
                </c:pt>
                <c:pt idx="3">
                  <c:v>I liked that there was a live chat for readers (n=127)</c:v>
                </c:pt>
                <c:pt idx="4">
                  <c:v>I liked the reader question associated with the story (n=118)</c:v>
                </c:pt>
                <c:pt idx="5">
                  <c:v>I did not gain any new knowledge about this topic by reading the article (n=160)</c:v>
                </c:pt>
                <c:pt idx="6">
                  <c:v>The article seemed different from typical news stories (n=161)</c:v>
                </c:pt>
                <c:pt idx="7">
                  <c:v>Now that I've read this article, I think I can contribute to a solution to this problem (n=156)</c:v>
                </c:pt>
                <c:pt idx="8">
                  <c:v>The article increased my interest in this topic (n=159)</c:v>
                </c:pt>
                <c:pt idx="9">
                  <c:v>Now that I've read this article, I think there are ways to effectively address this problem (n=158)</c:v>
                </c:pt>
              </c:strCache>
            </c:strRef>
          </c:cat>
          <c:val>
            <c:numRef>
              <c:f>'2schools'!$BE$17:$BE$26</c:f>
              <c:numCache>
                <c:formatCode>0%</c:formatCode>
                <c:ptCount val="10"/>
                <c:pt idx="0">
                  <c:v>0.12578616352201274</c:v>
                </c:pt>
                <c:pt idx="1">
                  <c:v>8.461538461538462E-2</c:v>
                </c:pt>
                <c:pt idx="2">
                  <c:v>1.8867924528301893E-2</c:v>
                </c:pt>
                <c:pt idx="3">
                  <c:v>0.18110236220472442</c:v>
                </c:pt>
                <c:pt idx="4">
                  <c:v>0.10169491525423729</c:v>
                </c:pt>
                <c:pt idx="5">
                  <c:v>0.61250000000000004</c:v>
                </c:pt>
                <c:pt idx="6">
                  <c:v>7.4534161490683232E-2</c:v>
                </c:pt>
                <c:pt idx="7">
                  <c:v>0.13461538461538491</c:v>
                </c:pt>
                <c:pt idx="8">
                  <c:v>4.4025157232704407E-2</c:v>
                </c:pt>
                <c:pt idx="9">
                  <c:v>2.5316455696202528E-2</c:v>
                </c:pt>
              </c:numCache>
            </c:numRef>
          </c:val>
        </c:ser>
        <c:dLbls>
          <c:showVal val="1"/>
        </c:dLbls>
        <c:gapWidth val="67"/>
        <c:overlap val="100"/>
        <c:axId val="96372992"/>
        <c:axId val="96378880"/>
      </c:barChart>
      <c:catAx>
        <c:axId val="96372992"/>
        <c:scaling>
          <c:orientation val="maxMin"/>
        </c:scaling>
        <c:axPos val="l"/>
        <c:tickLblPos val="nextTo"/>
        <c:txPr>
          <a:bodyPr/>
          <a:lstStyle/>
          <a:p>
            <a:pPr>
              <a:defRPr sz="1400"/>
            </a:pPr>
            <a:endParaRPr lang="en-US"/>
          </a:p>
        </c:txPr>
        <c:crossAx val="96378880"/>
        <c:crosses val="autoZero"/>
        <c:auto val="1"/>
        <c:lblAlgn val="ctr"/>
        <c:lblOffset val="100"/>
      </c:catAx>
      <c:valAx>
        <c:axId val="96378880"/>
        <c:scaling>
          <c:orientation val="minMax"/>
        </c:scaling>
        <c:delete val="1"/>
        <c:axPos val="t"/>
        <c:majorGridlines/>
        <c:numFmt formatCode="0%" sourceLinked="1"/>
        <c:tickLblPos val="none"/>
        <c:crossAx val="96372992"/>
        <c:crosses val="autoZero"/>
        <c:crossBetween val="between"/>
      </c:valAx>
    </c:plotArea>
    <c:legend>
      <c:legendPos val="b"/>
    </c:legend>
    <c:plotVisOnly val="1"/>
  </c:chart>
  <c:externalData r:id="rId1"/>
</c:chartSpace>
</file>

<file path=ppt/charts/chart2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dLbls>
            <c:dLbl>
              <c:idx val="1"/>
              <c:layout>
                <c:manualLayout>
                  <c:x val="-5.6723709061814752E-2"/>
                  <c:y val="-6.1344813561679694E-2"/>
                </c:manualLayout>
              </c:layout>
              <c:dLblPos val="bestFit"/>
              <c:showCatName val="1"/>
              <c:showPercent val="1"/>
            </c:dLbl>
            <c:dLbl>
              <c:idx val="3"/>
              <c:layout>
                <c:manualLayout>
                  <c:x val="-6.1322928715475114E-3"/>
                  <c:y val="1.0224135593613355E-2"/>
                </c:manualLayout>
              </c:layout>
              <c:dLblPos val="bestFit"/>
              <c:showCatName val="1"/>
              <c:showPercent val="1"/>
            </c:dLbl>
            <c:dLbl>
              <c:idx val="4"/>
              <c:layout>
                <c:manualLayout>
                  <c:x val="2.2996098268303282E-2"/>
                  <c:y val="0"/>
                </c:manualLayout>
              </c:layout>
              <c:dLblPos val="bestFit"/>
              <c:showCatName val="1"/>
              <c:showPercent val="1"/>
            </c:dLbl>
            <c:dLblPos val="outEnd"/>
            <c:showCatName val="1"/>
            <c:showPercent val="1"/>
            <c:showLeaderLines val="1"/>
          </c:dLbls>
          <c:cat>
            <c:strRef>
              <c:f>demog!$L$3:$L$7</c:f>
              <c:strCache>
                <c:ptCount val="5"/>
                <c:pt idx="0">
                  <c:v>Democrat</c:v>
                </c:pt>
                <c:pt idx="1">
                  <c:v>Republican</c:v>
                </c:pt>
                <c:pt idx="2">
                  <c:v>Independent</c:v>
                </c:pt>
                <c:pt idx="3">
                  <c:v>Other</c:v>
                </c:pt>
                <c:pt idx="4">
                  <c:v>No opinion</c:v>
                </c:pt>
              </c:strCache>
            </c:strRef>
          </c:cat>
          <c:val>
            <c:numRef>
              <c:f>demog!$M$3:$M$7</c:f>
              <c:numCache>
                <c:formatCode>0%</c:formatCode>
                <c:ptCount val="5"/>
                <c:pt idx="0">
                  <c:v>0.51</c:v>
                </c:pt>
                <c:pt idx="1">
                  <c:v>0.11</c:v>
                </c:pt>
                <c:pt idx="2">
                  <c:v>0.28000000000000008</c:v>
                </c:pt>
                <c:pt idx="3">
                  <c:v>2.0000000000000011E-2</c:v>
                </c:pt>
                <c:pt idx="4">
                  <c:v>8.0000000000000043E-2</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col"/>
        <c:grouping val="clustered"/>
        <c:ser>
          <c:idx val="0"/>
          <c:order val="0"/>
          <c:tx>
            <c:strRef>
              <c:f>source!$M$119</c:f>
              <c:strCache>
                <c:ptCount val="1"/>
                <c:pt idx="0">
                  <c:v>Actual Source</c:v>
                </c:pt>
              </c:strCache>
            </c:strRef>
          </c:tx>
          <c:spPr>
            <a:solidFill>
              <a:srgbClr val="457BA7"/>
            </a:solidFill>
          </c:spPr>
          <c:cat>
            <c:strRef>
              <c:f>source!$L$120:$L$127</c:f>
              <c:strCache>
                <c:ptCount val="8"/>
                <c:pt idx="0">
                  <c:v>Twitter</c:v>
                </c:pt>
                <c:pt idx="1">
                  <c:v>The Seattle Times printed newspaper</c:v>
                </c:pt>
                <c:pt idx="2">
                  <c:v>seattletimes.com</c:v>
                </c:pt>
                <c:pt idx="3">
                  <c:v>Facebook</c:v>
                </c:pt>
                <c:pt idx="4">
                  <c:v>Education Lab email newsletter</c:v>
                </c:pt>
                <c:pt idx="5">
                  <c:v>Search engine</c:v>
                </c:pt>
                <c:pt idx="6">
                  <c:v>Someone sent or showed</c:v>
                </c:pt>
                <c:pt idx="7">
                  <c:v>Other</c:v>
                </c:pt>
              </c:strCache>
            </c:strRef>
          </c:cat>
          <c:val>
            <c:numRef>
              <c:f>source!$M$120:$M$127</c:f>
              <c:numCache>
                <c:formatCode>General</c:formatCode>
                <c:ptCount val="8"/>
                <c:pt idx="0">
                  <c:v>27</c:v>
                </c:pt>
                <c:pt idx="1">
                  <c:v>365</c:v>
                </c:pt>
                <c:pt idx="2">
                  <c:v>189</c:v>
                </c:pt>
                <c:pt idx="3">
                  <c:v>38</c:v>
                </c:pt>
                <c:pt idx="4">
                  <c:v>34</c:v>
                </c:pt>
                <c:pt idx="5">
                  <c:v>43</c:v>
                </c:pt>
                <c:pt idx="6">
                  <c:v>70</c:v>
                </c:pt>
                <c:pt idx="7">
                  <c:v>21</c:v>
                </c:pt>
              </c:numCache>
            </c:numRef>
          </c:val>
        </c:ser>
        <c:ser>
          <c:idx val="1"/>
          <c:order val="1"/>
          <c:tx>
            <c:strRef>
              <c:f>source!$N$119</c:f>
              <c:strCache>
                <c:ptCount val="1"/>
                <c:pt idx="0">
                  <c:v>Preferred Source</c:v>
                </c:pt>
              </c:strCache>
            </c:strRef>
          </c:tx>
          <c:spPr>
            <a:solidFill>
              <a:srgbClr val="9BB9D4"/>
            </a:solidFill>
          </c:spPr>
          <c:cat>
            <c:strRef>
              <c:f>source!$L$120:$L$127</c:f>
              <c:strCache>
                <c:ptCount val="8"/>
                <c:pt idx="0">
                  <c:v>Twitter</c:v>
                </c:pt>
                <c:pt idx="1">
                  <c:v>The Seattle Times printed newspaper</c:v>
                </c:pt>
                <c:pt idx="2">
                  <c:v>seattletimes.com</c:v>
                </c:pt>
                <c:pt idx="3">
                  <c:v>Facebook</c:v>
                </c:pt>
                <c:pt idx="4">
                  <c:v>Education Lab email newsletter</c:v>
                </c:pt>
                <c:pt idx="5">
                  <c:v>Search engine</c:v>
                </c:pt>
                <c:pt idx="6">
                  <c:v>Someone sent or showed</c:v>
                </c:pt>
                <c:pt idx="7">
                  <c:v>Other</c:v>
                </c:pt>
              </c:strCache>
            </c:strRef>
          </c:cat>
          <c:val>
            <c:numRef>
              <c:f>source!$N$120:$N$127</c:f>
              <c:numCache>
                <c:formatCode>General</c:formatCode>
                <c:ptCount val="8"/>
                <c:pt idx="0">
                  <c:v>29</c:v>
                </c:pt>
                <c:pt idx="1">
                  <c:v>267</c:v>
                </c:pt>
                <c:pt idx="2">
                  <c:v>150</c:v>
                </c:pt>
                <c:pt idx="3">
                  <c:v>31</c:v>
                </c:pt>
                <c:pt idx="4">
                  <c:v>45</c:v>
                </c:pt>
                <c:pt idx="5">
                  <c:v>31</c:v>
                </c:pt>
                <c:pt idx="6">
                  <c:v>25</c:v>
                </c:pt>
                <c:pt idx="7">
                  <c:v>15</c:v>
                </c:pt>
              </c:numCache>
            </c:numRef>
          </c:val>
        </c:ser>
        <c:gapWidth val="41"/>
        <c:axId val="82778368"/>
        <c:axId val="82796544"/>
      </c:barChart>
      <c:catAx>
        <c:axId val="82778368"/>
        <c:scaling>
          <c:orientation val="minMax"/>
        </c:scaling>
        <c:axPos val="b"/>
        <c:tickLblPos val="nextTo"/>
        <c:txPr>
          <a:bodyPr/>
          <a:lstStyle/>
          <a:p>
            <a:pPr>
              <a:defRPr sz="1100" b="1"/>
            </a:pPr>
            <a:endParaRPr lang="en-US"/>
          </a:p>
        </c:txPr>
        <c:crossAx val="82796544"/>
        <c:crosses val="autoZero"/>
        <c:auto val="1"/>
        <c:lblAlgn val="ctr"/>
        <c:lblOffset val="100"/>
      </c:catAx>
      <c:valAx>
        <c:axId val="82796544"/>
        <c:scaling>
          <c:orientation val="minMax"/>
        </c:scaling>
        <c:axPos val="l"/>
        <c:majorGridlines/>
        <c:numFmt formatCode="General" sourceLinked="1"/>
        <c:tickLblPos val="nextTo"/>
        <c:crossAx val="82778368"/>
        <c:crosses val="autoZero"/>
        <c:crossBetween val="between"/>
      </c:val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
  <c:chart>
    <c:autoTitleDeleted val="1"/>
    <c:plotArea>
      <c:layout/>
      <c:barChart>
        <c:barDir val="col"/>
        <c:grouping val="clustered"/>
        <c:ser>
          <c:idx val="0"/>
          <c:order val="0"/>
          <c:tx>
            <c:strRef>
              <c:f>'Resp. Descriptions'!$V$19</c:f>
              <c:strCache>
                <c:ptCount val="1"/>
                <c:pt idx="0">
                  <c:v>Education</c:v>
                </c:pt>
              </c:strCache>
            </c:strRef>
          </c:tx>
          <c:cat>
            <c:strRef>
              <c:f>'Resp. Descriptions'!$W$18:$AA$18</c:f>
              <c:strCache>
                <c:ptCount val="5"/>
                <c:pt idx="0">
                  <c:v>Connect Panel (n=537)</c:v>
                </c:pt>
                <c:pt idx="1">
                  <c:v>NIE Educators (n=99)</c:v>
                </c:pt>
                <c:pt idx="2">
                  <c:v>Invitation (n=19)</c:v>
                </c:pt>
                <c:pt idx="3">
                  <c:v>Intercept (n=20)</c:v>
                </c:pt>
                <c:pt idx="4">
                  <c:v>Newsletter (n=84)</c:v>
                </c:pt>
              </c:strCache>
            </c:strRef>
          </c:cat>
          <c:val>
            <c:numRef>
              <c:f>'Resp. Descriptions'!$W$19:$AA$19</c:f>
              <c:numCache>
                <c:formatCode>###0%</c:formatCode>
                <c:ptCount val="5"/>
                <c:pt idx="0">
                  <c:v>0.67597765363129014</c:v>
                </c:pt>
                <c:pt idx="1">
                  <c:v>0.8989898989899</c:v>
                </c:pt>
                <c:pt idx="2">
                  <c:v>0.8947368421052625</c:v>
                </c:pt>
                <c:pt idx="3">
                  <c:v>0.9</c:v>
                </c:pt>
                <c:pt idx="4">
                  <c:v>0.91666666666666652</c:v>
                </c:pt>
              </c:numCache>
            </c:numRef>
          </c:val>
        </c:ser>
        <c:ser>
          <c:idx val="1"/>
          <c:order val="1"/>
          <c:tx>
            <c:strRef>
              <c:f>'Resp. Descriptions'!$V$20</c:f>
              <c:strCache>
                <c:ptCount val="1"/>
                <c:pt idx="0">
                  <c:v>Environment</c:v>
                </c:pt>
              </c:strCache>
            </c:strRef>
          </c:tx>
          <c:cat>
            <c:strRef>
              <c:f>'Resp. Descriptions'!$W$18:$AA$18</c:f>
              <c:strCache>
                <c:ptCount val="5"/>
                <c:pt idx="0">
                  <c:v>Connect Panel (n=537)</c:v>
                </c:pt>
                <c:pt idx="1">
                  <c:v>NIE Educators (n=99)</c:v>
                </c:pt>
                <c:pt idx="2">
                  <c:v>Invitation (n=19)</c:v>
                </c:pt>
                <c:pt idx="3">
                  <c:v>Intercept (n=20)</c:v>
                </c:pt>
                <c:pt idx="4">
                  <c:v>Newsletter (n=84)</c:v>
                </c:pt>
              </c:strCache>
            </c:strRef>
          </c:cat>
          <c:val>
            <c:numRef>
              <c:f>'Resp. Descriptions'!$W$20:$AA$20</c:f>
              <c:numCache>
                <c:formatCode>0%</c:formatCode>
                <c:ptCount val="5"/>
                <c:pt idx="0">
                  <c:v>0.75418994413408125</c:v>
                </c:pt>
                <c:pt idx="1">
                  <c:v>0.67676767676767924</c:v>
                </c:pt>
                <c:pt idx="2">
                  <c:v>0.6842105263157896</c:v>
                </c:pt>
                <c:pt idx="3">
                  <c:v>0.70000000000000062</c:v>
                </c:pt>
                <c:pt idx="4">
                  <c:v>0.75000000000000244</c:v>
                </c:pt>
              </c:numCache>
            </c:numRef>
          </c:val>
        </c:ser>
        <c:ser>
          <c:idx val="2"/>
          <c:order val="2"/>
          <c:tx>
            <c:strRef>
              <c:f>'Resp. Descriptions'!$V$21</c:f>
              <c:strCache>
                <c:ptCount val="1"/>
                <c:pt idx="0">
                  <c:v>Economy</c:v>
                </c:pt>
              </c:strCache>
            </c:strRef>
          </c:tx>
          <c:cat>
            <c:strRef>
              <c:f>'Resp. Descriptions'!$W$18:$AA$18</c:f>
              <c:strCache>
                <c:ptCount val="5"/>
                <c:pt idx="0">
                  <c:v>Connect Panel (n=537)</c:v>
                </c:pt>
                <c:pt idx="1">
                  <c:v>NIE Educators (n=99)</c:v>
                </c:pt>
                <c:pt idx="2">
                  <c:v>Invitation (n=19)</c:v>
                </c:pt>
                <c:pt idx="3">
                  <c:v>Intercept (n=20)</c:v>
                </c:pt>
                <c:pt idx="4">
                  <c:v>Newsletter (n=84)</c:v>
                </c:pt>
              </c:strCache>
            </c:strRef>
          </c:cat>
          <c:val>
            <c:numRef>
              <c:f>'Resp. Descriptions'!$W$21:$AA$21</c:f>
              <c:numCache>
                <c:formatCode>0%</c:formatCode>
                <c:ptCount val="5"/>
                <c:pt idx="0">
                  <c:v>0.84729981378026065</c:v>
                </c:pt>
                <c:pt idx="1">
                  <c:v>0.71717171717171979</c:v>
                </c:pt>
                <c:pt idx="2">
                  <c:v>0.8947368421052625</c:v>
                </c:pt>
                <c:pt idx="3">
                  <c:v>1</c:v>
                </c:pt>
                <c:pt idx="4">
                  <c:v>0.80952380952380965</c:v>
                </c:pt>
              </c:numCache>
            </c:numRef>
          </c:val>
        </c:ser>
        <c:ser>
          <c:idx val="3"/>
          <c:order val="3"/>
          <c:tx>
            <c:strRef>
              <c:f>'Resp. Descriptions'!$V$22</c:f>
              <c:strCache>
                <c:ptCount val="1"/>
                <c:pt idx="0">
                  <c:v>Healthcare</c:v>
                </c:pt>
              </c:strCache>
            </c:strRef>
          </c:tx>
          <c:cat>
            <c:strRef>
              <c:f>'Resp. Descriptions'!$W$18:$AA$18</c:f>
              <c:strCache>
                <c:ptCount val="5"/>
                <c:pt idx="0">
                  <c:v>Connect Panel (n=537)</c:v>
                </c:pt>
                <c:pt idx="1">
                  <c:v>NIE Educators (n=99)</c:v>
                </c:pt>
                <c:pt idx="2">
                  <c:v>Invitation (n=19)</c:v>
                </c:pt>
                <c:pt idx="3">
                  <c:v>Intercept (n=20)</c:v>
                </c:pt>
                <c:pt idx="4">
                  <c:v>Newsletter (n=84)</c:v>
                </c:pt>
              </c:strCache>
            </c:strRef>
          </c:cat>
          <c:val>
            <c:numRef>
              <c:f>'Resp. Descriptions'!$W$22:$AA$22</c:f>
              <c:numCache>
                <c:formatCode>0%</c:formatCode>
                <c:ptCount val="5"/>
                <c:pt idx="0">
                  <c:v>0.8026070763500972</c:v>
                </c:pt>
                <c:pt idx="1">
                  <c:v>0.65656565656565924</c:v>
                </c:pt>
                <c:pt idx="2">
                  <c:v>0.78947368421052633</c:v>
                </c:pt>
                <c:pt idx="3">
                  <c:v>0.95000000000000062</c:v>
                </c:pt>
                <c:pt idx="4">
                  <c:v>0.64285714285714279</c:v>
                </c:pt>
              </c:numCache>
            </c:numRef>
          </c:val>
        </c:ser>
        <c:ser>
          <c:idx val="4"/>
          <c:order val="4"/>
          <c:tx>
            <c:strRef>
              <c:f>'Resp. Descriptions'!$V$23</c:f>
              <c:strCache>
                <c:ptCount val="1"/>
                <c:pt idx="0">
                  <c:v>Transportation</c:v>
                </c:pt>
              </c:strCache>
            </c:strRef>
          </c:tx>
          <c:cat>
            <c:strRef>
              <c:f>'Resp. Descriptions'!$W$18:$AA$18</c:f>
              <c:strCache>
                <c:ptCount val="5"/>
                <c:pt idx="0">
                  <c:v>Connect Panel (n=537)</c:v>
                </c:pt>
                <c:pt idx="1">
                  <c:v>NIE Educators (n=99)</c:v>
                </c:pt>
                <c:pt idx="2">
                  <c:v>Invitation (n=19)</c:v>
                </c:pt>
                <c:pt idx="3">
                  <c:v>Intercept (n=20)</c:v>
                </c:pt>
                <c:pt idx="4">
                  <c:v>Newsletter (n=84)</c:v>
                </c:pt>
              </c:strCache>
            </c:strRef>
          </c:cat>
          <c:val>
            <c:numRef>
              <c:f>'Resp. Descriptions'!$W$23:$AA$23</c:f>
              <c:numCache>
                <c:formatCode>0%</c:formatCode>
                <c:ptCount val="5"/>
                <c:pt idx="0">
                  <c:v>0.76163873370577628</c:v>
                </c:pt>
                <c:pt idx="1">
                  <c:v>0.39393939393939564</c:v>
                </c:pt>
                <c:pt idx="2">
                  <c:v>0.73684210526315863</c:v>
                </c:pt>
                <c:pt idx="3">
                  <c:v>0.85000000000000064</c:v>
                </c:pt>
                <c:pt idx="4">
                  <c:v>0.63095238095238049</c:v>
                </c:pt>
              </c:numCache>
            </c:numRef>
          </c:val>
        </c:ser>
        <c:axId val="82832000"/>
        <c:axId val="82858368"/>
      </c:barChart>
      <c:catAx>
        <c:axId val="82832000"/>
        <c:scaling>
          <c:orientation val="minMax"/>
        </c:scaling>
        <c:axPos val="b"/>
        <c:majorTickMark val="none"/>
        <c:tickLblPos val="nextTo"/>
        <c:crossAx val="82858368"/>
        <c:crosses val="autoZero"/>
        <c:auto val="1"/>
        <c:lblAlgn val="ctr"/>
        <c:lblOffset val="100"/>
      </c:catAx>
      <c:valAx>
        <c:axId val="82858368"/>
        <c:scaling>
          <c:orientation val="minMax"/>
          <c:max val="1"/>
        </c:scaling>
        <c:axPos val="l"/>
        <c:majorGridlines/>
        <c:numFmt formatCode="###0%" sourceLinked="1"/>
        <c:majorTickMark val="none"/>
        <c:tickLblPos val="nextTo"/>
        <c:crossAx val="82832000"/>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
  <c:chart>
    <c:plotArea>
      <c:layout/>
      <c:barChart>
        <c:barDir val="bar"/>
        <c:grouping val="percentStacked"/>
        <c:ser>
          <c:idx val="0"/>
          <c:order val="0"/>
          <c:tx>
            <c:strRef>
              <c:f>edVclosely!$S$3</c:f>
              <c:strCache>
                <c:ptCount val="1"/>
                <c:pt idx="0">
                  <c:v>Very closely</c:v>
                </c:pt>
              </c:strCache>
            </c:strRef>
          </c:tx>
          <c:spPr>
            <a:solidFill>
              <a:srgbClr val="457BA7"/>
            </a:solidFill>
          </c:spPr>
          <c:dLbls>
            <c:txPr>
              <a:bodyPr/>
              <a:lstStyle/>
              <a:p>
                <a:pPr algn="ctr">
                  <a:defRPr lang="en-US" sz="1800" b="1" i="0" u="none" strike="noStrike" kern="1200" baseline="0">
                    <a:solidFill>
                      <a:schemeClr val="bg1">
                        <a:lumMod val="85000"/>
                      </a:schemeClr>
                    </a:solidFill>
                    <a:latin typeface="+mn-lt"/>
                    <a:ea typeface="+mn-ea"/>
                    <a:cs typeface="+mn-cs"/>
                  </a:defRPr>
                </a:pPr>
                <a:endParaRPr lang="en-US"/>
              </a:p>
            </c:txPr>
            <c:dLblPos val="ctr"/>
            <c:showVal val="1"/>
          </c:dLbls>
          <c:cat>
            <c:strRef>
              <c:f>edVclosely!$R$4:$R$8</c:f>
              <c:strCache>
                <c:ptCount val="5"/>
                <c:pt idx="0">
                  <c:v>Connect Panel (n=534)</c:v>
                </c:pt>
                <c:pt idx="1">
                  <c:v>NIE Educators (n=99)</c:v>
                </c:pt>
                <c:pt idx="2">
                  <c:v>Invitation (n=17)</c:v>
                </c:pt>
                <c:pt idx="3">
                  <c:v>Intercept (n=20)</c:v>
                </c:pt>
                <c:pt idx="4">
                  <c:v>Newsletter (n=83)</c:v>
                </c:pt>
              </c:strCache>
            </c:strRef>
          </c:cat>
          <c:val>
            <c:numRef>
              <c:f>edVclosely!$S$4:$S$8</c:f>
              <c:numCache>
                <c:formatCode>0%</c:formatCode>
                <c:ptCount val="5"/>
                <c:pt idx="0">
                  <c:v>0.2041198501872673</c:v>
                </c:pt>
                <c:pt idx="1">
                  <c:v>0.56565656565656552</c:v>
                </c:pt>
                <c:pt idx="2">
                  <c:v>0.58823529411764397</c:v>
                </c:pt>
                <c:pt idx="3">
                  <c:v>0.55000000000000004</c:v>
                </c:pt>
                <c:pt idx="4">
                  <c:v>0.71084337349398086</c:v>
                </c:pt>
              </c:numCache>
            </c:numRef>
          </c:val>
        </c:ser>
        <c:ser>
          <c:idx val="1"/>
          <c:order val="1"/>
          <c:tx>
            <c:strRef>
              <c:f>edVclosely!$T$3</c:f>
              <c:strCache>
                <c:ptCount val="1"/>
                <c:pt idx="0">
                  <c:v>Fairly closely</c:v>
                </c:pt>
              </c:strCache>
            </c:strRef>
          </c:tx>
          <c:spPr>
            <a:solidFill>
              <a:schemeClr val="bg1">
                <a:lumMod val="85000"/>
              </a:schemeClr>
            </a:solidFill>
            <a:ln w="25400" cap="flat" cmpd="sng" algn="ctr">
              <a:noFill/>
              <a:prstDash val="solid"/>
            </a:ln>
            <a:effectLst/>
          </c:spPr>
          <c:dLbls>
            <c:txPr>
              <a:bodyPr/>
              <a:lstStyle/>
              <a:p>
                <a:pPr>
                  <a:defRPr sz="1600" b="1">
                    <a:solidFill>
                      <a:schemeClr val="tx1"/>
                    </a:solidFill>
                    <a:latin typeface="+mn-lt"/>
                  </a:defRPr>
                </a:pPr>
                <a:endParaRPr lang="en-US"/>
              </a:p>
            </c:txPr>
            <c:dLblPos val="ctr"/>
            <c:showVal val="1"/>
          </c:dLbls>
          <c:cat>
            <c:strRef>
              <c:f>edVclosely!$R$4:$R$8</c:f>
              <c:strCache>
                <c:ptCount val="5"/>
                <c:pt idx="0">
                  <c:v>Connect Panel (n=534)</c:v>
                </c:pt>
                <c:pt idx="1">
                  <c:v>NIE Educators (n=99)</c:v>
                </c:pt>
                <c:pt idx="2">
                  <c:v>Invitation (n=17)</c:v>
                </c:pt>
                <c:pt idx="3">
                  <c:v>Intercept (n=20)</c:v>
                </c:pt>
                <c:pt idx="4">
                  <c:v>Newsletter (n=83)</c:v>
                </c:pt>
              </c:strCache>
            </c:strRef>
          </c:cat>
          <c:val>
            <c:numRef>
              <c:f>edVclosely!$T$4:$T$8</c:f>
              <c:numCache>
                <c:formatCode>0%</c:formatCode>
                <c:ptCount val="5"/>
                <c:pt idx="0">
                  <c:v>0.47191011235955305</c:v>
                </c:pt>
                <c:pt idx="1">
                  <c:v>0.33333333333333331</c:v>
                </c:pt>
                <c:pt idx="2">
                  <c:v>0.29411764705882382</c:v>
                </c:pt>
                <c:pt idx="3">
                  <c:v>0.35000000000000031</c:v>
                </c:pt>
                <c:pt idx="4">
                  <c:v>0.20481927710843453</c:v>
                </c:pt>
              </c:numCache>
            </c:numRef>
          </c:val>
        </c:ser>
        <c:ser>
          <c:idx val="2"/>
          <c:order val="2"/>
          <c:tx>
            <c:strRef>
              <c:f>edVclosely!$U$3</c:f>
              <c:strCache>
                <c:ptCount val="1"/>
                <c:pt idx="0">
                  <c:v>Not too closely</c:v>
                </c:pt>
              </c:strCache>
            </c:strRef>
          </c:tx>
          <c:spPr>
            <a:solidFill>
              <a:srgbClr val="9BB9D4"/>
            </a:solidFill>
          </c:spPr>
          <c:dLbls>
            <c:txPr>
              <a:bodyPr/>
              <a:lstStyle/>
              <a:p>
                <a:pPr>
                  <a:defRPr sz="1600" b="1"/>
                </a:pPr>
                <a:endParaRPr lang="en-US"/>
              </a:p>
            </c:txPr>
            <c:dLblPos val="ctr"/>
            <c:showVal val="1"/>
          </c:dLbls>
          <c:cat>
            <c:strRef>
              <c:f>edVclosely!$R$4:$R$8</c:f>
              <c:strCache>
                <c:ptCount val="5"/>
                <c:pt idx="0">
                  <c:v>Connect Panel (n=534)</c:v>
                </c:pt>
                <c:pt idx="1">
                  <c:v>NIE Educators (n=99)</c:v>
                </c:pt>
                <c:pt idx="2">
                  <c:v>Invitation (n=17)</c:v>
                </c:pt>
                <c:pt idx="3">
                  <c:v>Intercept (n=20)</c:v>
                </c:pt>
                <c:pt idx="4">
                  <c:v>Newsletter (n=83)</c:v>
                </c:pt>
              </c:strCache>
            </c:strRef>
          </c:cat>
          <c:val>
            <c:numRef>
              <c:f>edVclosely!$U$4:$U$8</c:f>
              <c:numCache>
                <c:formatCode>0%</c:formatCode>
                <c:ptCount val="5"/>
                <c:pt idx="0">
                  <c:v>0.29213483146067432</c:v>
                </c:pt>
                <c:pt idx="1">
                  <c:v>0.10101010101010102</c:v>
                </c:pt>
                <c:pt idx="2">
                  <c:v>0.11764705882352942</c:v>
                </c:pt>
                <c:pt idx="3">
                  <c:v>0.1</c:v>
                </c:pt>
                <c:pt idx="4">
                  <c:v>7.2289156626506021E-2</c:v>
                </c:pt>
              </c:numCache>
            </c:numRef>
          </c:val>
        </c:ser>
        <c:ser>
          <c:idx val="3"/>
          <c:order val="3"/>
          <c:tx>
            <c:strRef>
              <c:f>edVclosely!$V$3</c:f>
              <c:strCache>
                <c:ptCount val="1"/>
                <c:pt idx="0">
                  <c:v>Not at all</c:v>
                </c:pt>
              </c:strCache>
            </c:strRef>
          </c:tx>
          <c:spPr>
            <a:solidFill>
              <a:schemeClr val="tx1">
                <a:lumMod val="65000"/>
                <a:lumOff val="35000"/>
              </a:schemeClr>
            </a:solidFill>
          </c:spPr>
          <c:cat>
            <c:strRef>
              <c:f>edVclosely!$R$4:$R$8</c:f>
              <c:strCache>
                <c:ptCount val="5"/>
                <c:pt idx="0">
                  <c:v>Connect Panel (n=534)</c:v>
                </c:pt>
                <c:pt idx="1">
                  <c:v>NIE Educators (n=99)</c:v>
                </c:pt>
                <c:pt idx="2">
                  <c:v>Invitation (n=17)</c:v>
                </c:pt>
                <c:pt idx="3">
                  <c:v>Intercept (n=20)</c:v>
                </c:pt>
                <c:pt idx="4">
                  <c:v>Newsletter (n=83)</c:v>
                </c:pt>
              </c:strCache>
            </c:strRef>
          </c:cat>
          <c:val>
            <c:numRef>
              <c:f>edVclosely!$V$4:$V$8</c:f>
              <c:numCache>
                <c:formatCode>0%</c:formatCode>
                <c:ptCount val="5"/>
                <c:pt idx="0">
                  <c:v>3.1835205992509628E-2</c:v>
                </c:pt>
                <c:pt idx="1">
                  <c:v>0</c:v>
                </c:pt>
                <c:pt idx="2">
                  <c:v>0</c:v>
                </c:pt>
                <c:pt idx="3">
                  <c:v>0</c:v>
                </c:pt>
                <c:pt idx="4">
                  <c:v>1.2048192771084338E-2</c:v>
                </c:pt>
              </c:numCache>
            </c:numRef>
          </c:val>
        </c:ser>
        <c:overlap val="100"/>
        <c:axId val="82924288"/>
        <c:axId val="82925824"/>
      </c:barChart>
      <c:catAx>
        <c:axId val="82924288"/>
        <c:scaling>
          <c:orientation val="maxMin"/>
        </c:scaling>
        <c:axPos val="l"/>
        <c:tickLblPos val="nextTo"/>
        <c:txPr>
          <a:bodyPr/>
          <a:lstStyle/>
          <a:p>
            <a:pPr>
              <a:defRPr sz="1400"/>
            </a:pPr>
            <a:endParaRPr lang="en-US"/>
          </a:p>
        </c:txPr>
        <c:crossAx val="82925824"/>
        <c:crosses val="autoZero"/>
        <c:auto val="1"/>
        <c:lblAlgn val="ctr"/>
        <c:lblOffset val="100"/>
      </c:catAx>
      <c:valAx>
        <c:axId val="82925824"/>
        <c:scaling>
          <c:orientation val="minMax"/>
        </c:scaling>
        <c:delete val="1"/>
        <c:axPos val="t"/>
        <c:numFmt formatCode="0%" sourceLinked="1"/>
        <c:tickLblPos val="none"/>
        <c:crossAx val="82924288"/>
        <c:crosses val="autoZero"/>
        <c:crossBetween val="between"/>
      </c:valAx>
    </c:plotArea>
    <c:legend>
      <c:legendPos val="r"/>
      <c:layout/>
      <c:txPr>
        <a:bodyPr/>
        <a:lstStyle/>
        <a:p>
          <a:pPr>
            <a:defRPr sz="12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percentStacked"/>
        <c:ser>
          <c:idx val="0"/>
          <c:order val="0"/>
          <c:tx>
            <c:strRef>
              <c:f>Sheet3!$C$1</c:f>
              <c:strCache>
                <c:ptCount val="1"/>
                <c:pt idx="0">
                  <c:v>Likely </c:v>
                </c:pt>
              </c:strCache>
            </c:strRef>
          </c:tx>
          <c:spPr>
            <a:solidFill>
              <a:srgbClr val="457BA7"/>
            </a:solidFill>
          </c:spPr>
          <c:dPt>
            <c:idx val="4"/>
            <c:spPr>
              <a:noFill/>
            </c:spPr>
          </c:dPt>
          <c:dPt>
            <c:idx val="9"/>
            <c:spPr>
              <a:noFill/>
              <a:ln>
                <a:noFill/>
              </a:ln>
            </c:spPr>
          </c:dPt>
          <c:dLbls>
            <c:dLbl>
              <c:idx val="4"/>
              <c:delete val="1"/>
            </c:dLbl>
            <c:dLbl>
              <c:idx val="9"/>
              <c:delete val="1"/>
            </c:dLbl>
            <c:txPr>
              <a:bodyPr/>
              <a:lstStyle/>
              <a:p>
                <a:pPr>
                  <a:defRPr sz="1400" b="1">
                    <a:solidFill>
                      <a:schemeClr val="bg1">
                        <a:lumMod val="85000"/>
                      </a:schemeClr>
                    </a:solidFill>
                  </a:defRPr>
                </a:pPr>
                <a:endParaRPr lang="en-US"/>
              </a:p>
            </c:txPr>
            <c:dLblPos val="ctr"/>
            <c:showVal val="1"/>
          </c:dLbls>
          <c:cat>
            <c:multiLvlStrRef>
              <c:f>Sheet3!$A$2:$B$15</c:f>
              <c:multiLvlStrCache>
                <c:ptCount val="14"/>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lvl>
                <c:lvl>
                  <c:pt idx="0">
                    <c:v>Read more articles by The Seattle Times</c:v>
                  </c:pt>
                  <c:pt idx="5">
                    <c:v>Read or seek out more Education Lab stories</c:v>
                  </c:pt>
                  <c:pt idx="10">
                    <c:v>Think about the story several times after reading it</c:v>
                  </c:pt>
                </c:lvl>
              </c:multiLvlStrCache>
            </c:multiLvlStrRef>
          </c:cat>
          <c:val>
            <c:numRef>
              <c:f>Sheet3!$C$2:$C$15</c:f>
              <c:numCache>
                <c:formatCode>###0%</c:formatCode>
                <c:ptCount val="14"/>
                <c:pt idx="0">
                  <c:v>0.79104477611940582</c:v>
                </c:pt>
                <c:pt idx="1">
                  <c:v>0.79844961240310719</c:v>
                </c:pt>
                <c:pt idx="2">
                  <c:v>0.52499999999999991</c:v>
                </c:pt>
                <c:pt idx="3">
                  <c:v>0.42465753424657526</c:v>
                </c:pt>
                <c:pt idx="4">
                  <c:v>1</c:v>
                </c:pt>
                <c:pt idx="5">
                  <c:v>0.73529411764705965</c:v>
                </c:pt>
                <c:pt idx="6">
                  <c:v>0.70769230769230773</c:v>
                </c:pt>
                <c:pt idx="7">
                  <c:v>0.39166666666666866</c:v>
                </c:pt>
                <c:pt idx="8">
                  <c:v>0.28767123287671226</c:v>
                </c:pt>
                <c:pt idx="9">
                  <c:v>1</c:v>
                </c:pt>
                <c:pt idx="10">
                  <c:v>0.79411764705882371</c:v>
                </c:pt>
                <c:pt idx="11">
                  <c:v>0.8125</c:v>
                </c:pt>
                <c:pt idx="12">
                  <c:v>0.4895397489539749</c:v>
                </c:pt>
                <c:pt idx="13">
                  <c:v>0.39726027397260583</c:v>
                </c:pt>
              </c:numCache>
            </c:numRef>
          </c:val>
        </c:ser>
        <c:ser>
          <c:idx val="1"/>
          <c:order val="1"/>
          <c:tx>
            <c:strRef>
              <c:f>Sheet3!$D$1</c:f>
              <c:strCache>
                <c:ptCount val="1"/>
                <c:pt idx="0">
                  <c:v>Neutral</c:v>
                </c:pt>
              </c:strCache>
            </c:strRef>
          </c:tx>
          <c:spPr>
            <a:solidFill>
              <a:schemeClr val="bg1">
                <a:lumMod val="85000"/>
              </a:schemeClr>
            </a:solidFill>
          </c:spPr>
          <c:cat>
            <c:multiLvlStrRef>
              <c:f>Sheet3!$A$2:$B$15</c:f>
              <c:multiLvlStrCache>
                <c:ptCount val="14"/>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lvl>
                <c:lvl>
                  <c:pt idx="0">
                    <c:v>Read more articles by The Seattle Times</c:v>
                  </c:pt>
                  <c:pt idx="5">
                    <c:v>Read or seek out more Education Lab stories</c:v>
                  </c:pt>
                  <c:pt idx="10">
                    <c:v>Think about the story several times after reading it</c:v>
                  </c:pt>
                </c:lvl>
              </c:multiLvlStrCache>
            </c:multiLvlStrRef>
          </c:cat>
          <c:val>
            <c:numRef>
              <c:f>Sheet3!$D$2:$D$15</c:f>
              <c:numCache>
                <c:formatCode>###0%</c:formatCode>
                <c:ptCount val="14"/>
                <c:pt idx="0">
                  <c:v>0.17910447761194029</c:v>
                </c:pt>
                <c:pt idx="1">
                  <c:v>0.13953488372093084</c:v>
                </c:pt>
                <c:pt idx="2">
                  <c:v>0.30416666666666825</c:v>
                </c:pt>
                <c:pt idx="3">
                  <c:v>0.28082191780822052</c:v>
                </c:pt>
                <c:pt idx="5">
                  <c:v>0.25</c:v>
                </c:pt>
                <c:pt idx="6">
                  <c:v>0.21538461538461537</c:v>
                </c:pt>
                <c:pt idx="7">
                  <c:v>0.28333333333333333</c:v>
                </c:pt>
                <c:pt idx="8">
                  <c:v>0.32876712328767316</c:v>
                </c:pt>
                <c:pt idx="10">
                  <c:v>0.17647058823529421</c:v>
                </c:pt>
                <c:pt idx="11">
                  <c:v>0.10156250000000012</c:v>
                </c:pt>
                <c:pt idx="12">
                  <c:v>0.25104602510460355</c:v>
                </c:pt>
                <c:pt idx="13">
                  <c:v>0.23287671232876667</c:v>
                </c:pt>
              </c:numCache>
            </c:numRef>
          </c:val>
        </c:ser>
        <c:ser>
          <c:idx val="2"/>
          <c:order val="2"/>
          <c:tx>
            <c:strRef>
              <c:f>Sheet3!$E$1</c:f>
              <c:strCache>
                <c:ptCount val="1"/>
                <c:pt idx="0">
                  <c:v>Unlikely</c:v>
                </c:pt>
              </c:strCache>
            </c:strRef>
          </c:tx>
          <c:spPr>
            <a:solidFill>
              <a:srgbClr val="9BB9D4"/>
            </a:solidFill>
          </c:spPr>
          <c:cat>
            <c:multiLvlStrRef>
              <c:f>Sheet3!$A$2:$B$15</c:f>
              <c:multiLvlStrCache>
                <c:ptCount val="14"/>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lvl>
                <c:lvl>
                  <c:pt idx="0">
                    <c:v>Read more articles by The Seattle Times</c:v>
                  </c:pt>
                  <c:pt idx="5">
                    <c:v>Read or seek out more Education Lab stories</c:v>
                  </c:pt>
                  <c:pt idx="10">
                    <c:v>Think about the story several times after reading it</c:v>
                  </c:pt>
                </c:lvl>
              </c:multiLvlStrCache>
            </c:multiLvlStrRef>
          </c:cat>
          <c:val>
            <c:numRef>
              <c:f>Sheet3!$E$2:$E$15</c:f>
              <c:numCache>
                <c:formatCode>###0%</c:formatCode>
                <c:ptCount val="14"/>
                <c:pt idx="0">
                  <c:v>2.9850746268656712E-2</c:v>
                </c:pt>
                <c:pt idx="1">
                  <c:v>6.2015503875968991E-2</c:v>
                </c:pt>
                <c:pt idx="2">
                  <c:v>0.17083333333333386</c:v>
                </c:pt>
                <c:pt idx="3">
                  <c:v>0.29452054794520738</c:v>
                </c:pt>
                <c:pt idx="5">
                  <c:v>1.4705882352941175E-2</c:v>
                </c:pt>
                <c:pt idx="6">
                  <c:v>7.6923076923076927E-2</c:v>
                </c:pt>
                <c:pt idx="7">
                  <c:v>0.32500000000000118</c:v>
                </c:pt>
                <c:pt idx="8">
                  <c:v>0.38356164383561797</c:v>
                </c:pt>
                <c:pt idx="10">
                  <c:v>2.9411764705882349E-2</c:v>
                </c:pt>
                <c:pt idx="11">
                  <c:v>8.5937500000000028E-2</c:v>
                </c:pt>
                <c:pt idx="12">
                  <c:v>0.25941422594142288</c:v>
                </c:pt>
                <c:pt idx="13">
                  <c:v>0.36986301369863139</c:v>
                </c:pt>
              </c:numCache>
            </c:numRef>
          </c:val>
        </c:ser>
        <c:gapWidth val="43"/>
        <c:overlap val="100"/>
        <c:axId val="82974592"/>
        <c:axId val="82976128"/>
      </c:barChart>
      <c:catAx>
        <c:axId val="82974592"/>
        <c:scaling>
          <c:orientation val="minMax"/>
        </c:scaling>
        <c:axPos val="b"/>
        <c:majorTickMark val="none"/>
        <c:tickLblPos val="low"/>
        <c:crossAx val="82976128"/>
        <c:crosses val="autoZero"/>
        <c:auto val="1"/>
        <c:lblAlgn val="ctr"/>
        <c:lblOffset val="100"/>
      </c:catAx>
      <c:valAx>
        <c:axId val="82976128"/>
        <c:scaling>
          <c:orientation val="minMax"/>
        </c:scaling>
        <c:delete val="1"/>
        <c:axPos val="l"/>
        <c:numFmt formatCode="0%" sourceLinked="1"/>
        <c:tickLblPos val="none"/>
        <c:crossAx val="82974592"/>
        <c:crosses val="autoZero"/>
        <c:crossBetween val="midCat"/>
      </c:valAx>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percentStacked"/>
        <c:ser>
          <c:idx val="0"/>
          <c:order val="0"/>
          <c:tx>
            <c:strRef>
              <c:f>Q14action!$V$23</c:f>
              <c:strCache>
                <c:ptCount val="1"/>
                <c:pt idx="0">
                  <c:v>Likely </c:v>
                </c:pt>
              </c:strCache>
            </c:strRef>
          </c:tx>
          <c:spPr>
            <a:solidFill>
              <a:srgbClr val="457BA7"/>
            </a:solidFill>
          </c:spPr>
          <c:dPt>
            <c:idx val="4"/>
            <c:spPr>
              <a:noFill/>
            </c:spPr>
          </c:dPt>
          <c:dPt>
            <c:idx val="9"/>
            <c:spPr>
              <a:noFill/>
            </c:spPr>
          </c:dPt>
          <c:dPt>
            <c:idx val="14"/>
            <c:spPr>
              <a:noFill/>
            </c:spPr>
          </c:dPt>
          <c:dLbls>
            <c:dLbl>
              <c:idx val="4"/>
              <c:delete val="1"/>
            </c:dLbl>
            <c:dLbl>
              <c:idx val="9"/>
              <c:delete val="1"/>
            </c:dLbl>
            <c:dLbl>
              <c:idx val="14"/>
              <c:delete val="1"/>
            </c:dLbl>
            <c:txPr>
              <a:bodyPr/>
              <a:lstStyle/>
              <a:p>
                <a:pPr>
                  <a:defRPr b="1">
                    <a:solidFill>
                      <a:schemeClr val="bg1">
                        <a:lumMod val="85000"/>
                      </a:schemeClr>
                    </a:solidFill>
                  </a:defRPr>
                </a:pPr>
                <a:endParaRPr lang="en-US"/>
              </a:p>
            </c:txPr>
            <c:dLblPos val="ctr"/>
            <c:showVal val="1"/>
          </c:dLbls>
          <c:cat>
            <c:multiLvlStrRef>
              <c:f>Q14action!$T$24:$U$42</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Email a story to friends or family</c:v>
                  </c:pt>
                  <c:pt idx="5">
                    <c:v>Talk to someone else about the story</c:v>
                  </c:pt>
                  <c:pt idx="10">
                    <c:v>Share or "like" a story on social media</c:v>
                  </c:pt>
                  <c:pt idx="15">
                    <c:v>Recommend to friends or family</c:v>
                  </c:pt>
                </c:lvl>
              </c:multiLvlStrCache>
            </c:multiLvlStrRef>
          </c:cat>
          <c:val>
            <c:numRef>
              <c:f>Q14action!$V$24:$V$42</c:f>
              <c:numCache>
                <c:formatCode>0%</c:formatCode>
                <c:ptCount val="19"/>
                <c:pt idx="0">
                  <c:v>0.5588235294117645</c:v>
                </c:pt>
                <c:pt idx="1">
                  <c:v>0.57692307692308065</c:v>
                </c:pt>
                <c:pt idx="2">
                  <c:v>0.28451882845188281</c:v>
                </c:pt>
                <c:pt idx="3">
                  <c:v>0.17808219178082269</c:v>
                </c:pt>
                <c:pt idx="4">
                  <c:v>1</c:v>
                </c:pt>
                <c:pt idx="5">
                  <c:v>0.83823529411764708</c:v>
                </c:pt>
                <c:pt idx="6">
                  <c:v>0.8384615384615387</c:v>
                </c:pt>
                <c:pt idx="7">
                  <c:v>0.5</c:v>
                </c:pt>
                <c:pt idx="8">
                  <c:v>0.36301369863013699</c:v>
                </c:pt>
                <c:pt idx="9">
                  <c:v>1</c:v>
                </c:pt>
                <c:pt idx="10">
                  <c:v>0.30882352941176572</c:v>
                </c:pt>
                <c:pt idx="11">
                  <c:v>0.328125000000001</c:v>
                </c:pt>
                <c:pt idx="12">
                  <c:v>0.12916666666666668</c:v>
                </c:pt>
                <c:pt idx="13">
                  <c:v>0.10273972602739725</c:v>
                </c:pt>
                <c:pt idx="14">
                  <c:v>1</c:v>
                </c:pt>
                <c:pt idx="15">
                  <c:v>0.73529411764705965</c:v>
                </c:pt>
                <c:pt idx="16">
                  <c:v>0.6171875</c:v>
                </c:pt>
                <c:pt idx="17">
                  <c:v>0.36401673640167381</c:v>
                </c:pt>
                <c:pt idx="18">
                  <c:v>0.3379310344827588</c:v>
                </c:pt>
              </c:numCache>
            </c:numRef>
          </c:val>
        </c:ser>
        <c:ser>
          <c:idx val="1"/>
          <c:order val="1"/>
          <c:tx>
            <c:strRef>
              <c:f>Q14action!$W$23</c:f>
              <c:strCache>
                <c:ptCount val="1"/>
                <c:pt idx="0">
                  <c:v>Neutral</c:v>
                </c:pt>
              </c:strCache>
            </c:strRef>
          </c:tx>
          <c:spPr>
            <a:solidFill>
              <a:schemeClr val="bg1">
                <a:lumMod val="85000"/>
              </a:schemeClr>
            </a:solidFill>
          </c:spPr>
          <c:cat>
            <c:multiLvlStrRef>
              <c:f>Q14action!$T$24:$U$42</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Email a story to friends or family</c:v>
                  </c:pt>
                  <c:pt idx="5">
                    <c:v>Talk to someone else about the story</c:v>
                  </c:pt>
                  <c:pt idx="10">
                    <c:v>Share or "like" a story on social media</c:v>
                  </c:pt>
                  <c:pt idx="15">
                    <c:v>Recommend to friends or family</c:v>
                  </c:pt>
                </c:lvl>
              </c:multiLvlStrCache>
            </c:multiLvlStrRef>
          </c:cat>
          <c:val>
            <c:numRef>
              <c:f>Q14action!$W$24:$W$42</c:f>
              <c:numCache>
                <c:formatCode>0%</c:formatCode>
                <c:ptCount val="19"/>
                <c:pt idx="0">
                  <c:v>0.27</c:v>
                </c:pt>
                <c:pt idx="1">
                  <c:v>0.18461538461538532</c:v>
                </c:pt>
                <c:pt idx="2">
                  <c:v>0.246861924686193</c:v>
                </c:pt>
                <c:pt idx="3">
                  <c:v>0.22602739726027393</c:v>
                </c:pt>
                <c:pt idx="5">
                  <c:v>0.1617647058823535</c:v>
                </c:pt>
                <c:pt idx="6">
                  <c:v>8.461538461538462E-2</c:v>
                </c:pt>
                <c:pt idx="7">
                  <c:v>0.20168067226890685</c:v>
                </c:pt>
                <c:pt idx="8">
                  <c:v>0.21917808219178139</c:v>
                </c:pt>
                <c:pt idx="10">
                  <c:v>0.10294117647058863</c:v>
                </c:pt>
                <c:pt idx="11">
                  <c:v>0.2265625</c:v>
                </c:pt>
                <c:pt idx="12">
                  <c:v>0.15000000000000024</c:v>
                </c:pt>
                <c:pt idx="13">
                  <c:v>8.9041095890411065E-2</c:v>
                </c:pt>
                <c:pt idx="15">
                  <c:v>0.22058823529411764</c:v>
                </c:pt>
                <c:pt idx="16">
                  <c:v>0.265625</c:v>
                </c:pt>
                <c:pt idx="17">
                  <c:v>0.3138075313807554</c:v>
                </c:pt>
                <c:pt idx="18">
                  <c:v>0.2206896551724139</c:v>
                </c:pt>
              </c:numCache>
            </c:numRef>
          </c:val>
        </c:ser>
        <c:ser>
          <c:idx val="2"/>
          <c:order val="2"/>
          <c:tx>
            <c:strRef>
              <c:f>Q14action!$X$23</c:f>
              <c:strCache>
                <c:ptCount val="1"/>
                <c:pt idx="0">
                  <c:v>Unlikely</c:v>
                </c:pt>
              </c:strCache>
            </c:strRef>
          </c:tx>
          <c:spPr>
            <a:solidFill>
              <a:srgbClr val="9BB9D4"/>
            </a:solidFill>
          </c:spPr>
          <c:cat>
            <c:multiLvlStrRef>
              <c:f>Q14action!$T$24:$U$42</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Email a story to friends or family</c:v>
                  </c:pt>
                  <c:pt idx="5">
                    <c:v>Talk to someone else about the story</c:v>
                  </c:pt>
                  <c:pt idx="10">
                    <c:v>Share or "like" a story on social media</c:v>
                  </c:pt>
                  <c:pt idx="15">
                    <c:v>Recommend to friends or family</c:v>
                  </c:pt>
                </c:lvl>
              </c:multiLvlStrCache>
            </c:multiLvlStrRef>
          </c:cat>
          <c:val>
            <c:numRef>
              <c:f>Q14action!$X$24:$X$42</c:f>
              <c:numCache>
                <c:formatCode>0%</c:formatCode>
                <c:ptCount val="19"/>
                <c:pt idx="0">
                  <c:v>0.17</c:v>
                </c:pt>
                <c:pt idx="1">
                  <c:v>0.238461538461539</c:v>
                </c:pt>
                <c:pt idx="2">
                  <c:v>0.46861924686192469</c:v>
                </c:pt>
                <c:pt idx="3">
                  <c:v>0.59589041095890405</c:v>
                </c:pt>
                <c:pt idx="5">
                  <c:v>0</c:v>
                </c:pt>
                <c:pt idx="6">
                  <c:v>7.6923076923076927E-2</c:v>
                </c:pt>
                <c:pt idx="7">
                  <c:v>0.29831932773109282</c:v>
                </c:pt>
                <c:pt idx="8">
                  <c:v>0.41780821917808364</c:v>
                </c:pt>
                <c:pt idx="10">
                  <c:v>0.58823529411764486</c:v>
                </c:pt>
                <c:pt idx="11">
                  <c:v>0.445312500000001</c:v>
                </c:pt>
                <c:pt idx="12">
                  <c:v>0.72083333333333532</c:v>
                </c:pt>
                <c:pt idx="13">
                  <c:v>0.80821917808219179</c:v>
                </c:pt>
                <c:pt idx="15">
                  <c:v>4.4117647058823928E-2</c:v>
                </c:pt>
                <c:pt idx="16">
                  <c:v>0.1171875</c:v>
                </c:pt>
                <c:pt idx="17">
                  <c:v>0.3221757322175744</c:v>
                </c:pt>
                <c:pt idx="18">
                  <c:v>0.44137931034482886</c:v>
                </c:pt>
              </c:numCache>
            </c:numRef>
          </c:val>
        </c:ser>
        <c:gapWidth val="55"/>
        <c:overlap val="100"/>
        <c:axId val="83059840"/>
        <c:axId val="83061376"/>
      </c:barChart>
      <c:catAx>
        <c:axId val="83059840"/>
        <c:scaling>
          <c:orientation val="minMax"/>
        </c:scaling>
        <c:axPos val="b"/>
        <c:tickLblPos val="nextTo"/>
        <c:txPr>
          <a:bodyPr/>
          <a:lstStyle/>
          <a:p>
            <a:pPr>
              <a:defRPr sz="1400"/>
            </a:pPr>
            <a:endParaRPr lang="en-US"/>
          </a:p>
        </c:txPr>
        <c:crossAx val="83061376"/>
        <c:crosses val="autoZero"/>
        <c:auto val="1"/>
        <c:lblAlgn val="ctr"/>
        <c:lblOffset val="100"/>
      </c:catAx>
      <c:valAx>
        <c:axId val="83061376"/>
        <c:scaling>
          <c:orientation val="minMax"/>
        </c:scaling>
        <c:delete val="1"/>
        <c:axPos val="l"/>
        <c:numFmt formatCode="0%" sourceLinked="1"/>
        <c:tickLblPos val="none"/>
        <c:crossAx val="83059840"/>
        <c:crosses val="autoZero"/>
        <c:crossBetween val="between"/>
      </c:valAx>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percentStacked"/>
        <c:ser>
          <c:idx val="0"/>
          <c:order val="0"/>
          <c:tx>
            <c:strRef>
              <c:f>Q14action!$AB$22</c:f>
              <c:strCache>
                <c:ptCount val="1"/>
                <c:pt idx="0">
                  <c:v>Likely </c:v>
                </c:pt>
              </c:strCache>
            </c:strRef>
          </c:tx>
          <c:spPr>
            <a:solidFill>
              <a:srgbClr val="457BA7"/>
            </a:solidFill>
          </c:spPr>
          <c:dPt>
            <c:idx val="4"/>
            <c:spPr>
              <a:noFill/>
            </c:spPr>
          </c:dPt>
          <c:dPt>
            <c:idx val="9"/>
            <c:spPr>
              <a:noFill/>
            </c:spPr>
          </c:dPt>
          <c:dPt>
            <c:idx val="14"/>
            <c:spPr>
              <a:noFill/>
            </c:spPr>
          </c:dPt>
          <c:dLbls>
            <c:dLbl>
              <c:idx val="4"/>
              <c:delete val="1"/>
            </c:dLbl>
            <c:dLbl>
              <c:idx val="9"/>
              <c:delete val="1"/>
            </c:dLbl>
            <c:dLbl>
              <c:idx val="14"/>
              <c:delete val="1"/>
            </c:dLbl>
            <c:txPr>
              <a:bodyPr/>
              <a:lstStyle/>
              <a:p>
                <a:pPr>
                  <a:defRPr sz="1050" b="1">
                    <a:solidFill>
                      <a:schemeClr val="bg1">
                        <a:lumMod val="85000"/>
                      </a:schemeClr>
                    </a:solidFill>
                  </a:defRPr>
                </a:pPr>
                <a:endParaRPr lang="en-US"/>
              </a:p>
            </c:txPr>
            <c:dLblPos val="ctr"/>
            <c:showVal val="1"/>
          </c:dLbls>
          <c:cat>
            <c:multiLvlStrRef>
              <c:f>Q14action!$Z$23:$AA$41</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Join the live chat related to the story</c:v>
                  </c:pt>
                  <c:pt idx="5">
                    <c:v>Sign up for the Education Lab email newsletter</c:v>
                  </c:pt>
                  <c:pt idx="10">
                    <c:v>Comment on a story at seattletimes.com</c:v>
                  </c:pt>
                  <c:pt idx="15">
                    <c:v>Try to get involved in working toward a solution to an issue</c:v>
                  </c:pt>
                </c:lvl>
              </c:multiLvlStrCache>
            </c:multiLvlStrRef>
          </c:cat>
          <c:val>
            <c:numRef>
              <c:f>Q14action!$AB$23:$AB$41</c:f>
              <c:numCache>
                <c:formatCode>###0%</c:formatCode>
                <c:ptCount val="19"/>
                <c:pt idx="0">
                  <c:v>4.4117647058823928E-2</c:v>
                </c:pt>
                <c:pt idx="1">
                  <c:v>0.1</c:v>
                </c:pt>
                <c:pt idx="2">
                  <c:v>3.7656903765690412E-2</c:v>
                </c:pt>
                <c:pt idx="3">
                  <c:v>0</c:v>
                </c:pt>
                <c:pt idx="4" formatCode="0%">
                  <c:v>1</c:v>
                </c:pt>
                <c:pt idx="5">
                  <c:v>0.38235294117647273</c:v>
                </c:pt>
                <c:pt idx="6">
                  <c:v>0.41085271317829603</c:v>
                </c:pt>
                <c:pt idx="7">
                  <c:v>9.2050209205020925E-2</c:v>
                </c:pt>
                <c:pt idx="8">
                  <c:v>6.1643835616438353E-2</c:v>
                </c:pt>
                <c:pt idx="9" formatCode="0%">
                  <c:v>1</c:v>
                </c:pt>
                <c:pt idx="10">
                  <c:v>0.16417910447761189</c:v>
                </c:pt>
                <c:pt idx="11">
                  <c:v>0.21875000000000044</c:v>
                </c:pt>
                <c:pt idx="12">
                  <c:v>0.10924369747899208</c:v>
                </c:pt>
                <c:pt idx="13">
                  <c:v>6.8493150684931503E-2</c:v>
                </c:pt>
                <c:pt idx="14">
                  <c:v>1</c:v>
                </c:pt>
                <c:pt idx="15">
                  <c:v>0.50746268656716198</c:v>
                </c:pt>
                <c:pt idx="16">
                  <c:v>0.5038759689922454</c:v>
                </c:pt>
                <c:pt idx="17">
                  <c:v>0.15546218487395058</c:v>
                </c:pt>
                <c:pt idx="18">
                  <c:v>8.2191780821917332E-2</c:v>
                </c:pt>
              </c:numCache>
            </c:numRef>
          </c:val>
        </c:ser>
        <c:ser>
          <c:idx val="1"/>
          <c:order val="1"/>
          <c:tx>
            <c:strRef>
              <c:f>Q14action!$AC$22</c:f>
              <c:strCache>
                <c:ptCount val="1"/>
                <c:pt idx="0">
                  <c:v>Neutral</c:v>
                </c:pt>
              </c:strCache>
            </c:strRef>
          </c:tx>
          <c:spPr>
            <a:solidFill>
              <a:schemeClr val="bg1">
                <a:lumMod val="85000"/>
              </a:schemeClr>
            </a:solidFill>
          </c:spPr>
          <c:cat>
            <c:multiLvlStrRef>
              <c:f>Q14action!$Z$23:$AA$41</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Join the live chat related to the story</c:v>
                  </c:pt>
                  <c:pt idx="5">
                    <c:v>Sign up for the Education Lab email newsletter</c:v>
                  </c:pt>
                  <c:pt idx="10">
                    <c:v>Comment on a story at seattletimes.com</c:v>
                  </c:pt>
                  <c:pt idx="15">
                    <c:v>Try to get involved in working toward a solution to an issue</c:v>
                  </c:pt>
                </c:lvl>
              </c:multiLvlStrCache>
            </c:multiLvlStrRef>
          </c:cat>
          <c:val>
            <c:numRef>
              <c:f>Q14action!$AC$23:$AC$41</c:f>
              <c:numCache>
                <c:formatCode>###0%</c:formatCode>
                <c:ptCount val="19"/>
                <c:pt idx="0">
                  <c:v>0.26470588235294235</c:v>
                </c:pt>
                <c:pt idx="1">
                  <c:v>0.29230769230769404</c:v>
                </c:pt>
                <c:pt idx="2">
                  <c:v>0.12552301255230144</c:v>
                </c:pt>
                <c:pt idx="3">
                  <c:v>0.11643835616438335</c:v>
                </c:pt>
                <c:pt idx="5">
                  <c:v>0.32352941176470806</c:v>
                </c:pt>
                <c:pt idx="6">
                  <c:v>0.28682170542635682</c:v>
                </c:pt>
                <c:pt idx="7">
                  <c:v>0.20083682008368187</c:v>
                </c:pt>
                <c:pt idx="8">
                  <c:v>0.15753424657534365</c:v>
                </c:pt>
                <c:pt idx="10">
                  <c:v>0.26865671641791045</c:v>
                </c:pt>
                <c:pt idx="11">
                  <c:v>0.2734375</c:v>
                </c:pt>
                <c:pt idx="12">
                  <c:v>0.21008403361344541</c:v>
                </c:pt>
                <c:pt idx="13">
                  <c:v>0.15753424657534365</c:v>
                </c:pt>
                <c:pt idx="15">
                  <c:v>0.32835820895522566</c:v>
                </c:pt>
                <c:pt idx="16">
                  <c:v>0.28682170542635682</c:v>
                </c:pt>
                <c:pt idx="17">
                  <c:v>0.31932773109243912</c:v>
                </c:pt>
                <c:pt idx="18">
                  <c:v>0.28082191780822047</c:v>
                </c:pt>
              </c:numCache>
            </c:numRef>
          </c:val>
        </c:ser>
        <c:ser>
          <c:idx val="2"/>
          <c:order val="2"/>
          <c:tx>
            <c:strRef>
              <c:f>Q14action!$AD$22</c:f>
              <c:strCache>
                <c:ptCount val="1"/>
                <c:pt idx="0">
                  <c:v>Unlikely</c:v>
                </c:pt>
              </c:strCache>
            </c:strRef>
          </c:tx>
          <c:spPr>
            <a:solidFill>
              <a:srgbClr val="9BB9D4"/>
            </a:solidFill>
          </c:spPr>
          <c:cat>
            <c:multiLvlStrRef>
              <c:f>Q14action!$Z$23:$AA$41</c:f>
              <c:multiLvlStrCache>
                <c:ptCount val="19"/>
                <c:lvl>
                  <c:pt idx="0">
                    <c:v>Ed involved and parent</c:v>
                  </c:pt>
                  <c:pt idx="1">
                    <c:v>Ed involved only</c:v>
                  </c:pt>
                  <c:pt idx="2">
                    <c:v>Parent only</c:v>
                  </c:pt>
                  <c:pt idx="3">
                    <c:v>General citizen</c:v>
                  </c:pt>
                  <c:pt idx="5">
                    <c:v>Ed involved and parent</c:v>
                  </c:pt>
                  <c:pt idx="6">
                    <c:v>Ed involved only</c:v>
                  </c:pt>
                  <c:pt idx="7">
                    <c:v>Parent only</c:v>
                  </c:pt>
                  <c:pt idx="8">
                    <c:v>General citizen</c:v>
                  </c:pt>
                  <c:pt idx="10">
                    <c:v>Ed involved and parent</c:v>
                  </c:pt>
                  <c:pt idx="11">
                    <c:v>Ed involved only</c:v>
                  </c:pt>
                  <c:pt idx="12">
                    <c:v>Parent only</c:v>
                  </c:pt>
                  <c:pt idx="13">
                    <c:v>General citizen</c:v>
                  </c:pt>
                  <c:pt idx="15">
                    <c:v>Ed involved and parent</c:v>
                  </c:pt>
                  <c:pt idx="16">
                    <c:v>Ed involved only</c:v>
                  </c:pt>
                  <c:pt idx="17">
                    <c:v>Parent only</c:v>
                  </c:pt>
                  <c:pt idx="18">
                    <c:v>General citizen</c:v>
                  </c:pt>
                </c:lvl>
                <c:lvl>
                  <c:pt idx="0">
                    <c:v>Join the live chat related to the story</c:v>
                  </c:pt>
                  <c:pt idx="5">
                    <c:v>Sign up for the Education Lab email newsletter</c:v>
                  </c:pt>
                  <c:pt idx="10">
                    <c:v>Comment on a story at seattletimes.com</c:v>
                  </c:pt>
                  <c:pt idx="15">
                    <c:v>Try to get involved in working toward a solution to an issue</c:v>
                  </c:pt>
                </c:lvl>
              </c:multiLvlStrCache>
            </c:multiLvlStrRef>
          </c:cat>
          <c:val>
            <c:numRef>
              <c:f>Q14action!$AD$23:$AD$41</c:f>
              <c:numCache>
                <c:formatCode>###0%</c:formatCode>
                <c:ptCount val="19"/>
                <c:pt idx="0">
                  <c:v>0.69117647058823561</c:v>
                </c:pt>
                <c:pt idx="1">
                  <c:v>0.60769230769230775</c:v>
                </c:pt>
                <c:pt idx="2">
                  <c:v>0.83682008368201033</c:v>
                </c:pt>
                <c:pt idx="3">
                  <c:v>0.8835616438356142</c:v>
                </c:pt>
                <c:pt idx="5">
                  <c:v>0.29411764705882348</c:v>
                </c:pt>
                <c:pt idx="6">
                  <c:v>0.30232558139535176</c:v>
                </c:pt>
                <c:pt idx="7">
                  <c:v>0.70711297071129486</c:v>
                </c:pt>
                <c:pt idx="8">
                  <c:v>0.78082191780821963</c:v>
                </c:pt>
                <c:pt idx="10">
                  <c:v>0.56716417910447769</c:v>
                </c:pt>
                <c:pt idx="11">
                  <c:v>0.50781249999999956</c:v>
                </c:pt>
                <c:pt idx="12">
                  <c:v>0.68067226890756249</c:v>
                </c:pt>
                <c:pt idx="13">
                  <c:v>0.77397260273972823</c:v>
                </c:pt>
                <c:pt idx="15">
                  <c:v>0.16417910447761189</c:v>
                </c:pt>
                <c:pt idx="16">
                  <c:v>0.20930232558139625</c:v>
                </c:pt>
                <c:pt idx="17">
                  <c:v>0.52521008403361336</c:v>
                </c:pt>
                <c:pt idx="18">
                  <c:v>0.6369863013698629</c:v>
                </c:pt>
              </c:numCache>
            </c:numRef>
          </c:val>
        </c:ser>
        <c:gapWidth val="33"/>
        <c:overlap val="100"/>
        <c:axId val="93021696"/>
        <c:axId val="93023232"/>
      </c:barChart>
      <c:catAx>
        <c:axId val="93021696"/>
        <c:scaling>
          <c:orientation val="minMax"/>
        </c:scaling>
        <c:axPos val="b"/>
        <c:tickLblPos val="nextTo"/>
        <c:txPr>
          <a:bodyPr/>
          <a:lstStyle/>
          <a:p>
            <a:pPr>
              <a:defRPr sz="1200"/>
            </a:pPr>
            <a:endParaRPr lang="en-US"/>
          </a:p>
        </c:txPr>
        <c:crossAx val="93023232"/>
        <c:crosses val="autoZero"/>
        <c:auto val="1"/>
        <c:lblAlgn val="ctr"/>
        <c:lblOffset val="100"/>
      </c:catAx>
      <c:valAx>
        <c:axId val="93023232"/>
        <c:scaling>
          <c:orientation val="minMax"/>
        </c:scaling>
        <c:delete val="1"/>
        <c:axPos val="l"/>
        <c:numFmt formatCode="0%" sourceLinked="1"/>
        <c:tickLblPos val="none"/>
        <c:crossAx val="93021696"/>
        <c:crosses val="autoZero"/>
        <c:crossBetween val="between"/>
      </c:valAx>
    </c:plotArea>
    <c:legend>
      <c:legendPos val="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3"/>
  <c:chart>
    <c:autoTitleDeleted val="1"/>
    <c:plotArea>
      <c:layout/>
      <c:barChart>
        <c:barDir val="bar"/>
        <c:grouping val="percentStacked"/>
        <c:ser>
          <c:idx val="0"/>
          <c:order val="0"/>
          <c:tx>
            <c:strRef>
              <c:f>Different!$O$30</c:f>
              <c:strCache>
                <c:ptCount val="1"/>
                <c:pt idx="0">
                  <c:v>Agree</c:v>
                </c:pt>
              </c:strCache>
            </c:strRef>
          </c:tx>
          <c:spPr>
            <a:solidFill>
              <a:srgbClr val="457BA7"/>
            </a:solidFill>
          </c:spPr>
          <c:dLbls>
            <c:txPr>
              <a:bodyPr/>
              <a:lstStyle/>
              <a:p>
                <a:pPr>
                  <a:defRPr sz="1600" b="1">
                    <a:solidFill>
                      <a:schemeClr val="bg1">
                        <a:lumMod val="85000"/>
                      </a:schemeClr>
                    </a:solidFill>
                  </a:defRPr>
                </a:pPr>
                <a:endParaRPr lang="en-US"/>
              </a:p>
            </c:txPr>
            <c:showVal val="1"/>
          </c:dLbls>
          <c:cat>
            <c:multiLvlStrRef>
              <c:f>Different!$M$31:$N$42</c:f>
              <c:multiLvlStrCache>
                <c:ptCount val="12"/>
                <c:lvl>
                  <c:pt idx="0">
                    <c:v>Education Only (n=54)</c:v>
                  </c:pt>
                  <c:pt idx="1">
                    <c:v>Ed involved Parent (n=47)</c:v>
                  </c:pt>
                  <c:pt idx="2">
                    <c:v>Parent only (n=115)</c:v>
                  </c:pt>
                  <c:pt idx="3">
                    <c:v>General Citizen (n=53)</c:v>
                  </c:pt>
                  <c:pt idx="4">
                    <c:v>Education Only (n=55)</c:v>
                  </c:pt>
                  <c:pt idx="5">
                    <c:v>Ed involved Parent (n=55)</c:v>
                  </c:pt>
                  <c:pt idx="6">
                    <c:v>Parent only (n=102)</c:v>
                  </c:pt>
                  <c:pt idx="7">
                    <c:v>General Citizen (n=45)</c:v>
                  </c:pt>
                  <c:pt idx="8">
                    <c:v>Education Only (n=59)</c:v>
                  </c:pt>
                  <c:pt idx="9">
                    <c:v>Ed involved Parent (n=42)</c:v>
                  </c:pt>
                  <c:pt idx="10">
                    <c:v>Parent only (n=78)</c:v>
                  </c:pt>
                  <c:pt idx="11">
                    <c:v>General Citizen (n=30)</c:v>
                  </c:pt>
                </c:lvl>
                <c:lvl>
                  <c:pt idx="0">
                    <c:v>Teachers Jump-start Turn Around… </c:v>
                  </c:pt>
                  <c:pt idx="4">
                    <c:v>High Poverty, High Test Scores…</c:v>
                  </c:pt>
                  <c:pt idx="8">
                    <c:v> Less lecturing, more doing</c:v>
                  </c:pt>
                </c:lvl>
              </c:multiLvlStrCache>
            </c:multiLvlStrRef>
          </c:cat>
          <c:val>
            <c:numRef>
              <c:f>Different!$O$31:$O$42</c:f>
              <c:numCache>
                <c:formatCode>0%</c:formatCode>
                <c:ptCount val="12"/>
                <c:pt idx="0">
                  <c:v>0.42592592592592804</c:v>
                </c:pt>
                <c:pt idx="1">
                  <c:v>0.63829787234043089</c:v>
                </c:pt>
                <c:pt idx="2">
                  <c:v>0.56521739130434756</c:v>
                </c:pt>
                <c:pt idx="3">
                  <c:v>0.54716981132075482</c:v>
                </c:pt>
                <c:pt idx="4">
                  <c:v>0.47272727272727288</c:v>
                </c:pt>
                <c:pt idx="5">
                  <c:v>0.59523809523809523</c:v>
                </c:pt>
                <c:pt idx="6">
                  <c:v>0.57843137254902188</c:v>
                </c:pt>
                <c:pt idx="7">
                  <c:v>0.62222222222222223</c:v>
                </c:pt>
                <c:pt idx="8">
                  <c:v>0.50847457627118664</c:v>
                </c:pt>
                <c:pt idx="9">
                  <c:v>0.54761904761905023</c:v>
                </c:pt>
                <c:pt idx="10">
                  <c:v>0.53846153846153844</c:v>
                </c:pt>
                <c:pt idx="11">
                  <c:v>0.53333333333333321</c:v>
                </c:pt>
              </c:numCache>
            </c:numRef>
          </c:val>
        </c:ser>
        <c:ser>
          <c:idx val="1"/>
          <c:order val="1"/>
          <c:tx>
            <c:strRef>
              <c:f>Different!$P$30</c:f>
              <c:strCache>
                <c:ptCount val="1"/>
                <c:pt idx="0">
                  <c:v>Neutral</c:v>
                </c:pt>
              </c:strCache>
            </c:strRef>
          </c:tx>
          <c:spPr>
            <a:solidFill>
              <a:schemeClr val="bg1">
                <a:lumMod val="85000"/>
              </a:schemeClr>
            </a:solidFill>
            <a:ln w="25400" cap="flat" cmpd="sng" algn="ctr">
              <a:noFill/>
              <a:prstDash val="solid"/>
            </a:ln>
            <a:effectLst/>
          </c:spPr>
          <c:dLbls>
            <c:txPr>
              <a:bodyPr/>
              <a:lstStyle/>
              <a:p>
                <a:pPr>
                  <a:defRPr sz="1400" b="1"/>
                </a:pPr>
                <a:endParaRPr lang="en-US"/>
              </a:p>
            </c:txPr>
            <c:showVal val="1"/>
          </c:dLbls>
          <c:cat>
            <c:multiLvlStrRef>
              <c:f>Different!$M$31:$N$42</c:f>
              <c:multiLvlStrCache>
                <c:ptCount val="12"/>
                <c:lvl>
                  <c:pt idx="0">
                    <c:v>Education Only (n=54)</c:v>
                  </c:pt>
                  <c:pt idx="1">
                    <c:v>Ed involved Parent (n=47)</c:v>
                  </c:pt>
                  <c:pt idx="2">
                    <c:v>Parent only (n=115)</c:v>
                  </c:pt>
                  <c:pt idx="3">
                    <c:v>General Citizen (n=53)</c:v>
                  </c:pt>
                  <c:pt idx="4">
                    <c:v>Education Only (n=55)</c:v>
                  </c:pt>
                  <c:pt idx="5">
                    <c:v>Ed involved Parent (n=55)</c:v>
                  </c:pt>
                  <c:pt idx="6">
                    <c:v>Parent only (n=102)</c:v>
                  </c:pt>
                  <c:pt idx="7">
                    <c:v>General Citizen (n=45)</c:v>
                  </c:pt>
                  <c:pt idx="8">
                    <c:v>Education Only (n=59)</c:v>
                  </c:pt>
                  <c:pt idx="9">
                    <c:v>Ed involved Parent (n=42)</c:v>
                  </c:pt>
                  <c:pt idx="10">
                    <c:v>Parent only (n=78)</c:v>
                  </c:pt>
                  <c:pt idx="11">
                    <c:v>General Citizen (n=30)</c:v>
                  </c:pt>
                </c:lvl>
                <c:lvl>
                  <c:pt idx="0">
                    <c:v>Teachers Jump-start Turn Around… </c:v>
                  </c:pt>
                  <c:pt idx="4">
                    <c:v>High Poverty, High Test Scores…</c:v>
                  </c:pt>
                  <c:pt idx="8">
                    <c:v> Less lecturing, more doing</c:v>
                  </c:pt>
                </c:lvl>
              </c:multiLvlStrCache>
            </c:multiLvlStrRef>
          </c:cat>
          <c:val>
            <c:numRef>
              <c:f>Different!$P$31:$P$42</c:f>
              <c:numCache>
                <c:formatCode>0%</c:formatCode>
                <c:ptCount val="12"/>
                <c:pt idx="0">
                  <c:v>0.46296296296296557</c:v>
                </c:pt>
                <c:pt idx="1">
                  <c:v>0.2978723404255319</c:v>
                </c:pt>
                <c:pt idx="2">
                  <c:v>0.36521739130434994</c:v>
                </c:pt>
                <c:pt idx="3">
                  <c:v>0.37735849056603782</c:v>
                </c:pt>
                <c:pt idx="4">
                  <c:v>0.47272727272727288</c:v>
                </c:pt>
                <c:pt idx="5">
                  <c:v>0.35714285714285926</c:v>
                </c:pt>
                <c:pt idx="6">
                  <c:v>0.35294117647058826</c:v>
                </c:pt>
                <c:pt idx="7">
                  <c:v>0.33333333333333331</c:v>
                </c:pt>
                <c:pt idx="8">
                  <c:v>0.38983050847457762</c:v>
                </c:pt>
                <c:pt idx="9">
                  <c:v>0.38095238095238304</c:v>
                </c:pt>
                <c:pt idx="10">
                  <c:v>0.4102564102564103</c:v>
                </c:pt>
                <c:pt idx="11">
                  <c:v>0.43333333333333335</c:v>
                </c:pt>
              </c:numCache>
            </c:numRef>
          </c:val>
        </c:ser>
        <c:ser>
          <c:idx val="2"/>
          <c:order val="2"/>
          <c:tx>
            <c:strRef>
              <c:f>Different!$Q$30</c:f>
              <c:strCache>
                <c:ptCount val="1"/>
                <c:pt idx="0">
                  <c:v>Disagree</c:v>
                </c:pt>
              </c:strCache>
            </c:strRef>
          </c:tx>
          <c:spPr>
            <a:solidFill>
              <a:srgbClr val="9BB9D4"/>
            </a:solidFill>
          </c:spPr>
          <c:dLbls>
            <c:spPr>
              <a:solidFill>
                <a:srgbClr val="9BB9D4"/>
              </a:solidFill>
              <a:ln>
                <a:noFill/>
              </a:ln>
            </c:spPr>
            <c:txPr>
              <a:bodyPr/>
              <a:lstStyle/>
              <a:p>
                <a:pPr>
                  <a:defRPr sz="1400" b="1"/>
                </a:pPr>
                <a:endParaRPr lang="en-US"/>
              </a:p>
            </c:txPr>
            <c:showVal val="1"/>
          </c:dLbls>
          <c:cat>
            <c:multiLvlStrRef>
              <c:f>Different!$M$31:$N$42</c:f>
              <c:multiLvlStrCache>
                <c:ptCount val="12"/>
                <c:lvl>
                  <c:pt idx="0">
                    <c:v>Education Only (n=54)</c:v>
                  </c:pt>
                  <c:pt idx="1">
                    <c:v>Ed involved Parent (n=47)</c:v>
                  </c:pt>
                  <c:pt idx="2">
                    <c:v>Parent only (n=115)</c:v>
                  </c:pt>
                  <c:pt idx="3">
                    <c:v>General Citizen (n=53)</c:v>
                  </c:pt>
                  <c:pt idx="4">
                    <c:v>Education Only (n=55)</c:v>
                  </c:pt>
                  <c:pt idx="5">
                    <c:v>Ed involved Parent (n=55)</c:v>
                  </c:pt>
                  <c:pt idx="6">
                    <c:v>Parent only (n=102)</c:v>
                  </c:pt>
                  <c:pt idx="7">
                    <c:v>General Citizen (n=45)</c:v>
                  </c:pt>
                  <c:pt idx="8">
                    <c:v>Education Only (n=59)</c:v>
                  </c:pt>
                  <c:pt idx="9">
                    <c:v>Ed involved Parent (n=42)</c:v>
                  </c:pt>
                  <c:pt idx="10">
                    <c:v>Parent only (n=78)</c:v>
                  </c:pt>
                  <c:pt idx="11">
                    <c:v>General Citizen (n=30)</c:v>
                  </c:pt>
                </c:lvl>
                <c:lvl>
                  <c:pt idx="0">
                    <c:v>Teachers Jump-start Turn Around… </c:v>
                  </c:pt>
                  <c:pt idx="4">
                    <c:v>High Poverty, High Test Scores…</c:v>
                  </c:pt>
                  <c:pt idx="8">
                    <c:v> Less lecturing, more doing</c:v>
                  </c:pt>
                </c:lvl>
              </c:multiLvlStrCache>
            </c:multiLvlStrRef>
          </c:cat>
          <c:val>
            <c:numRef>
              <c:f>Different!$Q$31:$Q$42</c:f>
              <c:numCache>
                <c:formatCode>0%</c:formatCode>
                <c:ptCount val="12"/>
                <c:pt idx="0">
                  <c:v>0.11111111111111112</c:v>
                </c:pt>
                <c:pt idx="1">
                  <c:v>6.3829787234042562E-2</c:v>
                </c:pt>
                <c:pt idx="2">
                  <c:v>6.9565217391304404E-2</c:v>
                </c:pt>
                <c:pt idx="3">
                  <c:v>7.5471698113207544E-2</c:v>
                </c:pt>
                <c:pt idx="4">
                  <c:v>5.4545454545454515E-2</c:v>
                </c:pt>
                <c:pt idx="5">
                  <c:v>4.7619047619047623E-2</c:v>
                </c:pt>
                <c:pt idx="6">
                  <c:v>6.8627450980392163E-2</c:v>
                </c:pt>
                <c:pt idx="7">
                  <c:v>4.4444444444444502E-2</c:v>
                </c:pt>
                <c:pt idx="8">
                  <c:v>0.10169491525423729</c:v>
                </c:pt>
                <c:pt idx="9">
                  <c:v>7.1428571428571425E-2</c:v>
                </c:pt>
                <c:pt idx="10">
                  <c:v>5.128205128205128E-2</c:v>
                </c:pt>
                <c:pt idx="11">
                  <c:v>3.333333333333334E-2</c:v>
                </c:pt>
              </c:numCache>
            </c:numRef>
          </c:val>
        </c:ser>
        <c:dLbls>
          <c:showVal val="1"/>
        </c:dLbls>
        <c:gapWidth val="25"/>
        <c:overlap val="100"/>
        <c:axId val="94070656"/>
        <c:axId val="94072192"/>
      </c:barChart>
      <c:catAx>
        <c:axId val="94070656"/>
        <c:scaling>
          <c:orientation val="maxMin"/>
        </c:scaling>
        <c:axPos val="l"/>
        <c:majorTickMark val="none"/>
        <c:tickLblPos val="nextTo"/>
        <c:crossAx val="94072192"/>
        <c:crosses val="autoZero"/>
        <c:auto val="1"/>
        <c:lblAlgn val="ctr"/>
        <c:lblOffset val="100"/>
      </c:catAx>
      <c:valAx>
        <c:axId val="94072192"/>
        <c:scaling>
          <c:orientation val="minMax"/>
        </c:scaling>
        <c:delete val="1"/>
        <c:axPos val="t"/>
        <c:numFmt formatCode="0%" sourceLinked="1"/>
        <c:majorTickMark val="none"/>
        <c:tickLblPos val="none"/>
        <c:crossAx val="94070656"/>
        <c:crosses val="autoZero"/>
        <c:crossBetween val="between"/>
      </c:valAx>
    </c:plotArea>
    <c:legend>
      <c:legendPos val="b"/>
      <c:layout/>
    </c:legend>
    <c:plotVisOnly val="1"/>
  </c:chart>
  <c:txPr>
    <a:bodyPr/>
    <a:lstStyle/>
    <a:p>
      <a:pPr>
        <a:defRPr sz="1800"/>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0.61376</cdr:x>
      <cdr:y>0.86081</cdr:y>
    </cdr:from>
    <cdr:to>
      <cdr:x>0.78371</cdr:x>
      <cdr:y>0.93576</cdr:y>
    </cdr:to>
    <cdr:sp macro="" textlink="">
      <cdr:nvSpPr>
        <cdr:cNvPr id="5" name="Straight Arrow Connector 4"/>
        <cdr:cNvSpPr/>
      </cdr:nvSpPr>
      <cdr:spPr>
        <a:xfrm xmlns:a="http://schemas.openxmlformats.org/drawingml/2006/main" flipH="1" flipV="1">
          <a:off x="4646427" y="4274287"/>
          <a:ext cx="1286539" cy="372140"/>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804"/>
          </a:xfrm>
          <a:prstGeom prst="rect">
            <a:avLst/>
          </a:prstGeom>
        </p:spPr>
        <p:txBody>
          <a:bodyPr vert="horz" lIns="91440" tIns="45720" rIns="91440" bIns="45720" rtlCol="0"/>
          <a:lstStyle>
            <a:lvl1pPr algn="r">
              <a:defRPr sz="1200"/>
            </a:lvl1pPr>
          </a:lstStyle>
          <a:p>
            <a:fld id="{5E1B02EC-2C97-7640-88FD-262D1DE29DB8}" type="datetimeFigureOut">
              <a:rPr lang="en-US" smtClean="0"/>
              <a:pPr/>
              <a:t>11/10/2014</a:t>
            </a:fld>
            <a:endParaRPr lang="en-US"/>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lIns="91440" tIns="45720" rIns="91440" bIns="45720" rtlCol="0" anchor="b"/>
          <a:lstStyle>
            <a:lvl1pPr algn="r">
              <a:defRPr sz="1200"/>
            </a:lvl1pPr>
          </a:lstStyle>
          <a:p>
            <a:fld id="{BCDC3470-9237-0F43-9FC9-85149ACB0B57}" type="slidenum">
              <a:rPr lang="en-US" smtClean="0"/>
              <a:pPr/>
              <a:t>‹#›</a:t>
            </a:fld>
            <a:endParaRPr lang="en-US"/>
          </a:p>
        </p:txBody>
      </p:sp>
    </p:spTree>
    <p:extLst>
      <p:ext uri="{BB962C8B-B14F-4D97-AF65-F5344CB8AC3E}">
        <p14:creationId xmlns="" xmlns:p14="http://schemas.microsoft.com/office/powerpoint/2010/main" xmlns:mv="urn:schemas-microsoft-com:mac:vml" xmlns:mc="http://schemas.openxmlformats.org/markup-compatibility/2006" val="14340562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6D1E0B38-A53C-B847-81D9-E3648E5545CE}" type="datetimeFigureOut">
              <a:rPr lang="en-US" smtClean="0"/>
              <a:pPr/>
              <a:t>11/10/2014</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3AC61B6F-EDA0-E54D-9ECB-E341A470DAE9}" type="slidenum">
              <a:rPr lang="en-US" smtClean="0"/>
              <a:pPr/>
              <a:t>‹#›</a:t>
            </a:fld>
            <a:endParaRPr lang="en-US"/>
          </a:p>
        </p:txBody>
      </p:sp>
    </p:spTree>
    <p:extLst>
      <p:ext uri="{BB962C8B-B14F-4D97-AF65-F5344CB8AC3E}">
        <p14:creationId xmlns="" xmlns:p14="http://schemas.microsoft.com/office/powerpoint/2010/main" xmlns:mv="urn:schemas-microsoft-com:mac:vml" xmlns:mc="http://schemas.openxmlformats.org/markup-compatibility/2006" val="47351938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6104456"/>
            <a:ext cx="5608320" cy="2438917"/>
          </a:xfrm>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7933434F-7381-4E07-A0BD-C1C4AFEF8B1A}"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45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AC61B6F-EDA0-E54D-9ECB-E341A470DAE9}" type="slidenum">
              <a:rPr lang="en-US" smtClean="0"/>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59</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60</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61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63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61B6F-EDA0-E54D-9ECB-E341A470DAE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C61B6F-EDA0-E54D-9ECB-E341A470DAE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Title 70-123-167">
    <p:spTree>
      <p:nvGrpSpPr>
        <p:cNvPr id="1" name=""/>
        <p:cNvGrpSpPr/>
        <p:nvPr/>
      </p:nvGrpSpPr>
      <p:grpSpPr>
        <a:xfrm>
          <a:off x="0" y="0"/>
          <a:ext cx="0" cy="0"/>
          <a:chOff x="0" y="0"/>
          <a:chExt cx="0" cy="0"/>
        </a:xfrm>
      </p:grpSpPr>
      <p:pic>
        <p:nvPicPr>
          <p:cNvPr id="19" name="Picture 18" descr="COVER CITY 2.png"/>
          <p:cNvPicPr>
            <a:picLocks noChangeAspect="1"/>
          </p:cNvPicPr>
          <p:nvPr userDrawn="1"/>
        </p:nvPicPr>
        <p:blipFill>
          <a:blip r:embed="rId2"/>
          <a:stretch>
            <a:fillRect/>
          </a:stretch>
        </p:blipFill>
        <p:spPr>
          <a:xfrm>
            <a:off x="-56329" y="-25400"/>
            <a:ext cx="9213029" cy="6553200"/>
          </a:xfrm>
          <a:prstGeom prst="rect">
            <a:avLst/>
          </a:prstGeom>
        </p:spPr>
      </p:pic>
      <p:sp>
        <p:nvSpPr>
          <p:cNvPr id="12" name="Text Placeholder 12"/>
          <p:cNvSpPr>
            <a:spLocks noGrp="1"/>
          </p:cNvSpPr>
          <p:nvPr>
            <p:ph type="body" sz="quarter" idx="10"/>
          </p:nvPr>
        </p:nvSpPr>
        <p:spPr>
          <a:xfrm>
            <a:off x="447720" y="2162176"/>
            <a:ext cx="3657555" cy="1047750"/>
          </a:xfrm>
        </p:spPr>
        <p:txBody>
          <a:bodyPr tIns="0" anchor="b">
            <a:noAutofit/>
          </a:bodyPr>
          <a:lstStyle>
            <a:lvl1pPr marL="0" indent="0">
              <a:lnSpc>
                <a:spcPts val="3600"/>
              </a:lnSpc>
              <a:spcBef>
                <a:spcPts val="0"/>
              </a:spcBef>
              <a:buNone/>
              <a:defRPr sz="3600" b="0" cap="none" spc="0" baseline="0">
                <a:solidFill>
                  <a:schemeClr val="bg1"/>
                </a:solidFill>
                <a:latin typeface="Georgia" pitchFamily="18" charset="0"/>
              </a:defRPr>
            </a:lvl1pPr>
            <a:lvl2pPr marL="460375" indent="0">
              <a:buNone/>
              <a:defRPr/>
            </a:lvl2pPr>
            <a:lvl3pPr marL="688975" indent="0">
              <a:buNone/>
              <a:defRPr/>
            </a:lvl3pPr>
            <a:lvl4pPr marL="919163" indent="0">
              <a:buNone/>
              <a:defRPr/>
            </a:lvl4pPr>
            <a:lvl5pPr marL="1828800" indent="0">
              <a:buNone/>
              <a:defRPr/>
            </a:lvl5pPr>
          </a:lstStyle>
          <a:p>
            <a:pPr lvl="0"/>
            <a:r>
              <a:rPr lang="en-US" dirty="0" smtClean="0"/>
              <a:t>Click to edit Master text styles</a:t>
            </a:r>
          </a:p>
        </p:txBody>
      </p:sp>
      <p:sp>
        <p:nvSpPr>
          <p:cNvPr id="14" name="Text Placeholder 14"/>
          <p:cNvSpPr>
            <a:spLocks noGrp="1"/>
          </p:cNvSpPr>
          <p:nvPr>
            <p:ph type="body" sz="quarter" idx="11" hasCustomPrompt="1"/>
          </p:nvPr>
        </p:nvSpPr>
        <p:spPr>
          <a:xfrm>
            <a:off x="446451" y="3215568"/>
            <a:ext cx="4390132" cy="685799"/>
          </a:xfrm>
        </p:spPr>
        <p:txBody>
          <a:bodyPr anchor="t" anchorCtr="0">
            <a:noAutofit/>
          </a:bodyPr>
          <a:lstStyle>
            <a:lvl1pPr marL="0" indent="0">
              <a:spcBef>
                <a:spcPts val="0"/>
              </a:spcBef>
              <a:buNone/>
              <a:defRPr sz="1800" cap="none" baseline="0">
                <a:solidFill>
                  <a:schemeClr val="bg1"/>
                </a:solidFill>
                <a:latin typeface="+mj-lt"/>
              </a:defRPr>
            </a:lvl1pPr>
          </a:lstStyle>
          <a:p>
            <a:pPr lvl="0"/>
            <a:r>
              <a:rPr lang="en-US" dirty="0" smtClean="0"/>
              <a:t>Click to edit subtitle | date</a:t>
            </a:r>
          </a:p>
        </p:txBody>
      </p:sp>
      <p:sp>
        <p:nvSpPr>
          <p:cNvPr id="16" name="TextBox 15"/>
          <p:cNvSpPr txBox="1"/>
          <p:nvPr userDrawn="1"/>
        </p:nvSpPr>
        <p:spPr>
          <a:xfrm>
            <a:off x="429846" y="4191000"/>
            <a:ext cx="184666" cy="369332"/>
          </a:xfrm>
          <a:prstGeom prst="rect">
            <a:avLst/>
          </a:prstGeom>
          <a:noFill/>
        </p:spPr>
        <p:txBody>
          <a:bodyPr wrap="none" rtlCol="0">
            <a:spAutoFit/>
          </a:bodyPr>
          <a:lstStyle/>
          <a:p>
            <a:endParaRPr lang="en-US" dirty="0"/>
          </a:p>
        </p:txBody>
      </p:sp>
      <p:sp>
        <p:nvSpPr>
          <p:cNvPr id="17" name="Rectangle 16"/>
          <p:cNvSpPr/>
          <p:nvPr userDrawn="1"/>
        </p:nvSpPr>
        <p:spPr>
          <a:xfrm>
            <a:off x="0" y="6497093"/>
            <a:ext cx="9144000" cy="360907"/>
          </a:xfrm>
          <a:prstGeom prst="rect">
            <a:avLst/>
          </a:prstGeom>
          <a:solidFill>
            <a:schemeClr val="tx1"/>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2" descr="C:\Documents and Settings\lmcadoo\Desktop\Work\InProgress\Marketing\CorpBrandStrategy\BrandExpressionProject_2012\Creative\Post-TestingDirection\PPT\STlogo+tagline_inline.gif"/>
          <p:cNvPicPr>
            <a:picLocks noChangeAspect="1" noChangeArrowheads="1"/>
          </p:cNvPicPr>
          <p:nvPr userDrawn="1"/>
        </p:nvPicPr>
        <p:blipFill>
          <a:blip r:embed="rId3"/>
          <a:srcRect/>
          <a:stretch>
            <a:fillRect/>
          </a:stretch>
        </p:blipFill>
        <p:spPr bwMode="auto">
          <a:xfrm>
            <a:off x="124172" y="6568329"/>
            <a:ext cx="2380562" cy="232520"/>
          </a:xfrm>
          <a:prstGeom prst="rect">
            <a:avLst/>
          </a:prstGeom>
          <a:noFill/>
        </p:spPr>
      </p:pic>
    </p:spTree>
    <p:extLst>
      <p:ext uri="{BB962C8B-B14F-4D97-AF65-F5344CB8AC3E}">
        <p14:creationId xmlns="" xmlns:p14="http://schemas.microsoft.com/office/powerpoint/2010/main" xmlns:mv="urn:schemas-microsoft-com:mac:vml" xmlns:mc="http://schemas.openxmlformats.org/markup-compatibility/2006" val="17668941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98638"/>
            <a:ext cx="4038600" cy="4221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98638"/>
            <a:ext cx="4038600" cy="4221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93229465-9D5B-44D5-8E14-2036D719292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3BC15BC6-471D-455B-964C-CB414AF01F8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descr="CITY.png"/>
          <p:cNvPicPr>
            <a:picLocks noChangeAspect="1"/>
          </p:cNvPicPr>
          <p:nvPr userDrawn="1"/>
        </p:nvPicPr>
        <p:blipFill>
          <a:blip r:embed="rId2"/>
          <a:stretch>
            <a:fillRect/>
          </a:stretch>
        </p:blipFill>
        <p:spPr>
          <a:xfrm>
            <a:off x="0" y="16352"/>
            <a:ext cx="9144000" cy="6498661"/>
          </a:xfrm>
          <a:prstGeom prst="rect">
            <a:avLst/>
          </a:prstGeom>
        </p:spPr>
      </p:pic>
      <p:sp>
        <p:nvSpPr>
          <p:cNvPr id="2" name="Title 1"/>
          <p:cNvSpPr>
            <a:spLocks noGrp="1"/>
          </p:cNvSpPr>
          <p:nvPr>
            <p:ph type="title" hasCustomPrompt="1"/>
          </p:nvPr>
        </p:nvSpPr>
        <p:spPr>
          <a:xfrm>
            <a:off x="384050" y="675258"/>
            <a:ext cx="4978770" cy="594692"/>
          </a:xfrm>
        </p:spPr>
        <p:txBody>
          <a:bodyPr/>
          <a:lstStyle>
            <a:lvl1pPr>
              <a:defRPr baseline="0"/>
            </a:lvl1pPr>
          </a:lstStyle>
          <a:p>
            <a:r>
              <a:rPr lang="en-US" dirty="0" smtClean="0"/>
              <a:t>Click to edit title</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4" y="2116956"/>
            <a:ext cx="4147814" cy="2128837"/>
          </a:xfrm>
        </p:spPr>
        <p:txBody>
          <a:bodyPr/>
          <a:lstStyle>
            <a:lvl1pPr>
              <a:buClr>
                <a:schemeClr val="accent2"/>
              </a:buClr>
              <a:defRPr/>
            </a:lvl1pPr>
            <a:lvl2pPr>
              <a:buClr>
                <a:schemeClr val="accent2"/>
              </a:buClr>
              <a:defRPr/>
            </a:lvl2pPr>
            <a:lvl3pPr>
              <a:buClr>
                <a:schemeClr val="accent2"/>
              </a:buClr>
              <a:defRPr/>
            </a:lvl3pPr>
            <a:lvl4pPr marL="919163" indent="0">
              <a:buNone/>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4"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Click to edit Ticker Label</a:t>
            </a:r>
          </a:p>
        </p:txBody>
      </p:sp>
      <p:sp>
        <p:nvSpPr>
          <p:cNvPr id="16" name="Text Placeholder 15"/>
          <p:cNvSpPr>
            <a:spLocks noGrp="1"/>
          </p:cNvSpPr>
          <p:nvPr>
            <p:ph type="body" sz="quarter" idx="19"/>
          </p:nvPr>
        </p:nvSpPr>
        <p:spPr>
          <a:xfrm>
            <a:off x="381245" y="1749669"/>
            <a:ext cx="4981575" cy="312738"/>
          </a:xfrm>
        </p:spPr>
        <p:txBody>
          <a:bodyPr/>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sp>
        <p:nvSpPr>
          <p:cNvPr id="21" name="Text Placeholder 20"/>
          <p:cNvSpPr>
            <a:spLocks noGrp="1"/>
          </p:cNvSpPr>
          <p:nvPr>
            <p:ph type="body" sz="quarter" idx="21" hasCustomPrompt="1"/>
          </p:nvPr>
        </p:nvSpPr>
        <p:spPr>
          <a:xfrm>
            <a:off x="380756" y="6183315"/>
            <a:ext cx="6672263" cy="244475"/>
          </a:xfrm>
        </p:spPr>
        <p:txBody>
          <a:bodyPr lIns="0"/>
          <a:lstStyle>
            <a:lvl1pPr marL="0" indent="0">
              <a:buNone/>
              <a:defRPr sz="800"/>
            </a:lvl1pPr>
          </a:lstStyle>
          <a:p>
            <a:pPr lvl="0"/>
            <a:r>
              <a:rPr lang="en-US" dirty="0" smtClean="0"/>
              <a:t>Click to edit source</a:t>
            </a:r>
          </a:p>
        </p:txBody>
      </p:sp>
    </p:spTree>
    <p:extLst>
      <p:ext uri="{BB962C8B-B14F-4D97-AF65-F5344CB8AC3E}">
        <p14:creationId xmlns="" xmlns:p14="http://schemas.microsoft.com/office/powerpoint/2010/main" xmlns:mv="urn:schemas-microsoft-com:mac:vml" xmlns:mc="http://schemas.openxmlformats.org/markup-compatibility/2006" val="15642359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vider">
    <p:spTree>
      <p:nvGrpSpPr>
        <p:cNvPr id="1" name=""/>
        <p:cNvGrpSpPr/>
        <p:nvPr/>
      </p:nvGrpSpPr>
      <p:grpSpPr>
        <a:xfrm>
          <a:off x="0" y="0"/>
          <a:ext cx="0" cy="0"/>
          <a:chOff x="0" y="0"/>
          <a:chExt cx="0" cy="0"/>
        </a:xfrm>
      </p:grpSpPr>
      <p:sp>
        <p:nvSpPr>
          <p:cNvPr id="10" name="Rectangle 9"/>
          <p:cNvSpPr/>
          <p:nvPr/>
        </p:nvSpPr>
        <p:spPr>
          <a:xfrm>
            <a:off x="0" y="6497093"/>
            <a:ext cx="9144000" cy="360909"/>
          </a:xfrm>
          <a:prstGeom prst="rect">
            <a:avLst/>
          </a:prstGeom>
          <a:solidFill>
            <a:schemeClr val="tx1"/>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5"/>
          <p:cNvSpPr>
            <a:spLocks noGrp="1"/>
          </p:cNvSpPr>
          <p:nvPr>
            <p:ph type="sldNum" sz="quarter" idx="4"/>
          </p:nvPr>
        </p:nvSpPr>
        <p:spPr>
          <a:xfrm>
            <a:off x="8613648" y="6497093"/>
            <a:ext cx="554856" cy="365125"/>
          </a:xfrm>
          <a:prstGeom prst="rect">
            <a:avLst/>
          </a:prstGeom>
        </p:spPr>
        <p:txBody>
          <a:bodyPr vert="horz" lIns="91440" tIns="45720" rIns="91440" bIns="45720" rtlCol="0" anchor="ctr"/>
          <a:lstStyle>
            <a:lvl1pPr algn="r">
              <a:defRPr sz="1200" b="0" i="0">
                <a:solidFill>
                  <a:schemeClr val="bg1"/>
                </a:solidFill>
                <a:latin typeface="+mj-lt"/>
              </a:defRPr>
            </a:lvl1pPr>
          </a:lstStyle>
          <a:p>
            <a:fld id="{C1029C61-663F-4A44-956C-D15ED8CB7968}" type="slidenum">
              <a:rPr lang="en-US" smtClean="0"/>
              <a:pPr/>
              <a:t>‹#›</a:t>
            </a:fld>
            <a:endParaRPr lang="en-US" dirty="0"/>
          </a:p>
        </p:txBody>
      </p:sp>
      <p:sp>
        <p:nvSpPr>
          <p:cNvPr id="9" name="Oval 8"/>
          <p:cNvSpPr/>
          <p:nvPr/>
        </p:nvSpPr>
        <p:spPr>
          <a:xfrm>
            <a:off x="8782051" y="6464303"/>
            <a:ext cx="501649" cy="501649"/>
          </a:xfrm>
          <a:prstGeom prst="ellipse">
            <a:avLst/>
          </a:prstGeom>
          <a:solidFill>
            <a:schemeClr val="bg1">
              <a:alpha val="2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50888" y="5101619"/>
            <a:ext cx="8229600" cy="639000"/>
          </a:xfrm>
        </p:spPr>
        <p:txBody>
          <a:bodyPr bIns="45720" anchor="b"/>
          <a:lstStyle>
            <a:lvl1pPr algn="ctr">
              <a:defRPr sz="3800" cap="none"/>
            </a:lvl1pPr>
          </a:lstStyle>
          <a:p>
            <a:r>
              <a:rPr lang="en-US" dirty="0" smtClean="0"/>
              <a:t>Click to edit divider</a:t>
            </a:r>
            <a:endParaRPr lang="en-US" dirty="0"/>
          </a:p>
        </p:txBody>
      </p:sp>
      <p:pic>
        <p:nvPicPr>
          <p:cNvPr id="4" name="Picture 3"/>
          <p:cNvPicPr>
            <a:picLocks noChangeAspect="1"/>
          </p:cNvPicPr>
          <p:nvPr userDrawn="1"/>
        </p:nvPicPr>
        <p:blipFill>
          <a:blip r:embed="rId2"/>
          <a:stretch>
            <a:fillRect/>
          </a:stretch>
        </p:blipFill>
        <p:spPr>
          <a:xfrm>
            <a:off x="2775060" y="758030"/>
            <a:ext cx="3615043" cy="3716340"/>
          </a:xfrm>
          <a:prstGeom prst="rect">
            <a:avLst/>
          </a:prstGeom>
        </p:spPr>
      </p:pic>
      <p:pic>
        <p:nvPicPr>
          <p:cNvPr id="13" name="Picture 2" descr="C:\Documents and Settings\lmcadoo\Desktop\Work\InProgress\Marketing\CorpBrandStrategy\BrandExpressionProject_2012\Creative\Post-TestingDirection\PPT\STlogo+tagline_inline.gif"/>
          <p:cNvPicPr>
            <a:picLocks noChangeAspect="1" noChangeArrowheads="1"/>
          </p:cNvPicPr>
          <p:nvPr/>
        </p:nvPicPr>
        <p:blipFill>
          <a:blip r:embed="rId3"/>
          <a:srcRect/>
          <a:stretch>
            <a:fillRect/>
          </a:stretch>
        </p:blipFill>
        <p:spPr bwMode="auto">
          <a:xfrm>
            <a:off x="124172" y="6568329"/>
            <a:ext cx="2380562" cy="232520"/>
          </a:xfrm>
          <a:prstGeom prst="rect">
            <a:avLst/>
          </a:prstGeom>
          <a:noFill/>
        </p:spPr>
      </p:pic>
      <p:sp>
        <p:nvSpPr>
          <p:cNvPr id="5" name="Text Placeholder 4"/>
          <p:cNvSpPr>
            <a:spLocks noGrp="1"/>
          </p:cNvSpPr>
          <p:nvPr>
            <p:ph type="body" sz="quarter" idx="10"/>
          </p:nvPr>
        </p:nvSpPr>
        <p:spPr>
          <a:xfrm>
            <a:off x="449263" y="5754323"/>
            <a:ext cx="8235950" cy="381000"/>
          </a:xfrm>
        </p:spPr>
        <p:txBody>
          <a:bodyPr/>
          <a:lstStyle>
            <a:lvl1pPr marL="0" indent="0" algn="ctr">
              <a:buNone/>
              <a:defRPr sz="2400" b="0" i="0">
                <a:latin typeface="Georgia"/>
                <a:cs typeface="Georgia"/>
              </a:defRPr>
            </a:lvl1pPr>
          </a:lstStyle>
          <a:p>
            <a:pPr lvl="0"/>
            <a:r>
              <a:rPr lang="en-US" smtClean="0"/>
              <a:t>Click to edit Master text styles</a:t>
            </a:r>
          </a:p>
        </p:txBody>
      </p:sp>
    </p:spTree>
    <p:extLst>
      <p:ext uri="{BB962C8B-B14F-4D97-AF65-F5344CB8AC3E}">
        <p14:creationId xmlns="" xmlns:p14="http://schemas.microsoft.com/office/powerpoint/2010/main" xmlns:mv="urn:schemas-microsoft-com:mac:vml" xmlns:mc="http://schemas.openxmlformats.org/markup-compatibility/2006" val="24223860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content_fullpage">
    <p:spTree>
      <p:nvGrpSpPr>
        <p:cNvPr id="1" name=""/>
        <p:cNvGrpSpPr/>
        <p:nvPr/>
      </p:nvGrpSpPr>
      <p:grpSpPr>
        <a:xfrm>
          <a:off x="0" y="0"/>
          <a:ext cx="0" cy="0"/>
          <a:chOff x="0" y="0"/>
          <a:chExt cx="0" cy="0"/>
        </a:xfrm>
      </p:grpSpPr>
      <p:pic>
        <p:nvPicPr>
          <p:cNvPr id="10" name="Picture 9" descr="CIRCLE reduced.png"/>
          <p:cNvPicPr>
            <a:picLocks noChangeAspect="1"/>
          </p:cNvPicPr>
          <p:nvPr userDrawn="1"/>
        </p:nvPicPr>
        <p:blipFill>
          <a:blip r:embed="rId2">
            <a:alphaModFix amt="40000"/>
          </a:blip>
          <a:stretch>
            <a:fillRect/>
          </a:stretch>
        </p:blipFill>
        <p:spPr>
          <a:xfrm rot="18797223">
            <a:off x="3465988" y="206262"/>
            <a:ext cx="6721045" cy="6432364"/>
          </a:xfrm>
          <a:prstGeom prst="rect">
            <a:avLst/>
          </a:prstGeom>
        </p:spPr>
      </p:pic>
      <p:sp>
        <p:nvSpPr>
          <p:cNvPr id="2" name="Title 1"/>
          <p:cNvSpPr>
            <a:spLocks noGrp="1"/>
          </p:cNvSpPr>
          <p:nvPr>
            <p:ph type="title" hasCustomPrompt="1"/>
          </p:nvPr>
        </p:nvSpPr>
        <p:spPr>
          <a:xfrm>
            <a:off x="384050" y="671778"/>
            <a:ext cx="8395136" cy="594692"/>
          </a:xfrm>
        </p:spPr>
        <p:txBody>
          <a:bodyPr anchor="t"/>
          <a:lstStyle>
            <a:lvl1pPr>
              <a:defRPr baseline="0"/>
            </a:lvl1pPr>
          </a:lstStyle>
          <a:p>
            <a:r>
              <a:rPr lang="en-US" dirty="0" smtClean="0"/>
              <a:t>Click to edit title</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3" y="2119387"/>
            <a:ext cx="8394343" cy="4393853"/>
          </a:xfrm>
        </p:spPr>
        <p:txBody>
          <a:bodyPr/>
          <a:lstStyle>
            <a:lvl1pPr>
              <a:lnSpc>
                <a:spcPct val="100000"/>
              </a:lnSpc>
              <a:spcBef>
                <a:spcPts val="720"/>
              </a:spcBef>
              <a:spcAft>
                <a:spcPts val="0"/>
              </a:spcAft>
              <a:buClr>
                <a:schemeClr val="accent2"/>
              </a:buClr>
              <a:defRPr/>
            </a:lvl1pPr>
            <a:lvl2pPr>
              <a:lnSpc>
                <a:spcPct val="100000"/>
              </a:lnSpc>
              <a:spcBef>
                <a:spcPts val="720"/>
              </a:spcBef>
              <a:spcAft>
                <a:spcPts val="0"/>
              </a:spcAft>
              <a:buClr>
                <a:schemeClr val="accent2"/>
              </a:buClr>
              <a:defRPr/>
            </a:lvl2pPr>
            <a:lvl3pPr>
              <a:lnSpc>
                <a:spcPct val="100000"/>
              </a:lnSpc>
              <a:spcBef>
                <a:spcPts val="720"/>
              </a:spcBef>
              <a:spcAft>
                <a:spcPts val="0"/>
              </a:spcAft>
              <a:buClr>
                <a:schemeClr val="accent2"/>
              </a:buClr>
              <a:defRPr/>
            </a:lvl3pPr>
            <a:lvl4pPr marL="919163" indent="0">
              <a:lnSpc>
                <a:spcPct val="90000"/>
              </a:lnSpc>
              <a:spcBef>
                <a:spcPts val="720"/>
              </a:spcBef>
              <a:spcAft>
                <a:spcPts val="0"/>
              </a:spcAft>
              <a:buNone/>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STRATEGIC RESEARCH</a:t>
            </a:r>
          </a:p>
        </p:txBody>
      </p:sp>
    </p:spTree>
    <p:extLst>
      <p:ext uri="{BB962C8B-B14F-4D97-AF65-F5344CB8AC3E}">
        <p14:creationId xmlns="" xmlns:p14="http://schemas.microsoft.com/office/powerpoint/2010/main" xmlns:mv="urn:schemas-microsoft-com:mac:vml" xmlns:mc="http://schemas.openxmlformats.org/markup-compatibility/2006" val="37952585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content_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4050" y="675258"/>
            <a:ext cx="8455150" cy="594692"/>
          </a:xfrm>
        </p:spPr>
        <p:txBody>
          <a:bodyPr anchor="t"/>
          <a:lstStyle>
            <a:lvl1pPr>
              <a:defRPr baseline="0"/>
            </a:lvl1pPr>
          </a:lstStyle>
          <a:p>
            <a:r>
              <a:rPr lang="en-US" dirty="0" smtClean="0"/>
              <a:t>Click to edit title</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3" y="2136006"/>
            <a:ext cx="4978661" cy="2128837"/>
          </a:xfrm>
        </p:spPr>
        <p:txBody>
          <a:bodyPr vert="horz" lIns="0" tIns="45720" rIns="91440" bIns="45720" rtlCol="0">
            <a:noAutofit/>
          </a:bodyPr>
          <a:lstStyle>
            <a:lvl1pPr>
              <a:buClr>
                <a:schemeClr val="accent2"/>
              </a:buClr>
              <a:defRPr lang="en-US" smtClean="0"/>
            </a:lvl1pPr>
            <a:lvl2pPr>
              <a:buClr>
                <a:schemeClr val="accent2"/>
              </a:buClr>
              <a:defRPr lang="en-US" smtClean="0"/>
            </a:lvl2pPr>
            <a:lvl3pPr>
              <a:buClr>
                <a:schemeClr val="accent2"/>
              </a:buClr>
              <a:defRPr lang="en-US" smtClean="0"/>
            </a:lvl3pPr>
            <a:lvl4pPr>
              <a:defRPr lang="en-US" smtClean="0"/>
            </a:lvl4pPr>
          </a:lstStyle>
          <a:p>
            <a:pPr lvl="0">
              <a:lnSpc>
                <a:spcPct val="90000"/>
              </a:lnSpc>
              <a:spcAft>
                <a:spcPts val="600"/>
              </a:spcAft>
            </a:pPr>
            <a:r>
              <a:rPr lang="en-US" dirty="0" smtClean="0"/>
              <a:t>Click to edit Master text styles</a:t>
            </a:r>
          </a:p>
          <a:p>
            <a:pPr lvl="1">
              <a:lnSpc>
                <a:spcPct val="90000"/>
              </a:lnSpc>
              <a:spcAft>
                <a:spcPts val="600"/>
              </a:spcAft>
            </a:pPr>
            <a:r>
              <a:rPr lang="en-US" dirty="0" smtClean="0"/>
              <a:t>Second level</a:t>
            </a:r>
          </a:p>
          <a:p>
            <a:pPr lvl="2">
              <a:lnSpc>
                <a:spcPct val="90000"/>
              </a:lnSpc>
              <a:spcAft>
                <a:spcPts val="600"/>
              </a:spcAft>
            </a:pPr>
            <a:r>
              <a:rPr lang="en-US" dirty="0" smtClean="0"/>
              <a:t>Third level</a:t>
            </a:r>
          </a:p>
          <a:p>
            <a:pPr lvl="3" indent="0">
              <a:lnSpc>
                <a:spcPct val="90000"/>
              </a:lnSpc>
              <a:spcAft>
                <a:spcPts val="600"/>
              </a:spcAft>
              <a:buNone/>
            </a:pPr>
            <a:r>
              <a:rPr lang="en-US" dirty="0" smtClean="0"/>
              <a:t>Fourth level</a:t>
            </a:r>
          </a:p>
        </p:txBody>
      </p:sp>
      <p:sp>
        <p:nvSpPr>
          <p:cNvPr id="14"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STRATEGIC RESEARCH</a:t>
            </a:r>
          </a:p>
        </p:txBody>
      </p:sp>
      <p:sp>
        <p:nvSpPr>
          <p:cNvPr id="16" name="Text Placeholder 15"/>
          <p:cNvSpPr>
            <a:spLocks noGrp="1"/>
          </p:cNvSpPr>
          <p:nvPr>
            <p:ph type="body" sz="quarter" idx="19"/>
          </p:nvPr>
        </p:nvSpPr>
        <p:spPr>
          <a:xfrm>
            <a:off x="381245" y="1739085"/>
            <a:ext cx="4981575" cy="312738"/>
          </a:xfrm>
        </p:spPr>
        <p:txBody>
          <a:bodyPr anchor="b"/>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sp>
        <p:nvSpPr>
          <p:cNvPr id="21" name="Text Placeholder 20"/>
          <p:cNvSpPr>
            <a:spLocks noGrp="1"/>
          </p:cNvSpPr>
          <p:nvPr>
            <p:ph type="body" sz="quarter" idx="21" hasCustomPrompt="1"/>
          </p:nvPr>
        </p:nvSpPr>
        <p:spPr>
          <a:xfrm>
            <a:off x="380756" y="6183315"/>
            <a:ext cx="6672263" cy="244475"/>
          </a:xfrm>
        </p:spPr>
        <p:txBody>
          <a:bodyPr lIns="0"/>
          <a:lstStyle>
            <a:lvl1pPr marL="0" indent="0">
              <a:buNone/>
              <a:defRPr sz="800"/>
            </a:lvl1pPr>
          </a:lstStyle>
          <a:p>
            <a:pPr lvl="0"/>
            <a:r>
              <a:rPr lang="en-US" dirty="0" smtClean="0"/>
              <a:t>Click to edit source</a:t>
            </a:r>
          </a:p>
        </p:txBody>
      </p:sp>
      <p:sp>
        <p:nvSpPr>
          <p:cNvPr id="5" name="Picture Placeholder 4"/>
          <p:cNvSpPr>
            <a:spLocks noGrp="1"/>
          </p:cNvSpPr>
          <p:nvPr>
            <p:ph type="pic" sz="quarter" idx="22"/>
          </p:nvPr>
        </p:nvSpPr>
        <p:spPr>
          <a:xfrm>
            <a:off x="5656263" y="3673477"/>
            <a:ext cx="2667000" cy="2373313"/>
          </a:xfrm>
        </p:spPr>
        <p:txBody>
          <a:bodyPr/>
          <a:lstStyle>
            <a:lvl1pPr marL="0" indent="0">
              <a:buNone/>
              <a:defRPr/>
            </a:lvl1pPr>
          </a:lstStyle>
          <a:p>
            <a:r>
              <a:rPr lang="en-US" smtClean="0"/>
              <a:t>Drag picture to placeholder or click icon to add</a:t>
            </a:r>
            <a:endParaRPr lang="en-US" dirty="0"/>
          </a:p>
        </p:txBody>
      </p:sp>
      <p:pic>
        <p:nvPicPr>
          <p:cNvPr id="10" name="Picture 9" descr="CIRCLE reduced.png"/>
          <p:cNvPicPr>
            <a:picLocks noChangeAspect="1"/>
          </p:cNvPicPr>
          <p:nvPr userDrawn="1"/>
        </p:nvPicPr>
        <p:blipFill>
          <a:blip r:embed="rId2">
            <a:alphaModFix amt="40000"/>
          </a:blip>
          <a:stretch>
            <a:fillRect/>
          </a:stretch>
        </p:blipFill>
        <p:spPr>
          <a:xfrm rot="18797223">
            <a:off x="3465988" y="206262"/>
            <a:ext cx="6721045" cy="6432364"/>
          </a:xfrm>
          <a:prstGeom prst="rect">
            <a:avLst/>
          </a:prstGeom>
        </p:spPr>
      </p:pic>
    </p:spTree>
    <p:extLst>
      <p:ext uri="{BB962C8B-B14F-4D97-AF65-F5344CB8AC3E}">
        <p14:creationId xmlns="" xmlns:p14="http://schemas.microsoft.com/office/powerpoint/2010/main" xmlns:mv="urn:schemas-microsoft-com:mac:vml" xmlns:mc="http://schemas.openxmlformats.org/markup-compatibility/2006" val="42854542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84050" y="675258"/>
            <a:ext cx="8455150" cy="594692"/>
          </a:xfrm>
        </p:spPr>
        <p:txBody>
          <a:bodyPr anchor="t"/>
          <a:lstStyle>
            <a:lvl1pPr>
              <a:defRPr baseline="0"/>
            </a:lvl1pPr>
          </a:lstStyle>
          <a:p>
            <a:r>
              <a:rPr lang="en-US" dirty="0" smtClean="0"/>
              <a:t>Click to edit title</a:t>
            </a:r>
            <a:endParaRPr lang="en-US" dirty="0"/>
          </a:p>
        </p:txBody>
      </p:sp>
      <p:sp>
        <p:nvSpPr>
          <p:cNvPr id="6" name="Slide Number Placeholder 2"/>
          <p:cNvSpPr>
            <a:spLocks noGrp="1"/>
          </p:cNvSpPr>
          <p:nvPr>
            <p:ph type="sldNum" sz="quarter" idx="10"/>
          </p:nvPr>
        </p:nvSpPr>
        <p:spPr>
          <a:xfrm>
            <a:off x="8613648" y="6497093"/>
            <a:ext cx="554856" cy="365125"/>
          </a:xfrm>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3" y="2136006"/>
            <a:ext cx="4978661" cy="2128837"/>
          </a:xfrm>
        </p:spPr>
        <p:txBody>
          <a:bodyPr vert="horz" lIns="0" tIns="45720" rIns="91440" bIns="45720" rtlCol="0">
            <a:noAutofit/>
          </a:bodyPr>
          <a:lstStyle>
            <a:lvl1pPr>
              <a:buClr>
                <a:schemeClr val="accent2"/>
              </a:buClr>
              <a:defRPr lang="en-US" smtClean="0"/>
            </a:lvl1pPr>
            <a:lvl2pPr>
              <a:buClr>
                <a:schemeClr val="accent2"/>
              </a:buClr>
              <a:defRPr lang="en-US" smtClean="0"/>
            </a:lvl2pPr>
            <a:lvl3pPr>
              <a:buClr>
                <a:schemeClr val="accent2"/>
              </a:buClr>
              <a:defRPr lang="en-US" smtClean="0"/>
            </a:lvl3pPr>
            <a:lvl4pPr>
              <a:defRPr lang="en-US" smtClean="0"/>
            </a:lvl4pPr>
          </a:lstStyle>
          <a:p>
            <a:pPr lvl="0">
              <a:lnSpc>
                <a:spcPct val="90000"/>
              </a:lnSpc>
              <a:spcAft>
                <a:spcPts val="600"/>
              </a:spcAft>
            </a:pPr>
            <a:r>
              <a:rPr lang="en-US" dirty="0" smtClean="0"/>
              <a:t>Click to edit Master text styles</a:t>
            </a:r>
          </a:p>
          <a:p>
            <a:pPr lvl="1">
              <a:lnSpc>
                <a:spcPct val="90000"/>
              </a:lnSpc>
              <a:spcAft>
                <a:spcPts val="600"/>
              </a:spcAft>
            </a:pPr>
            <a:r>
              <a:rPr lang="en-US" dirty="0" smtClean="0"/>
              <a:t>Second level</a:t>
            </a:r>
          </a:p>
          <a:p>
            <a:pPr lvl="2">
              <a:lnSpc>
                <a:spcPct val="90000"/>
              </a:lnSpc>
              <a:spcAft>
                <a:spcPts val="600"/>
              </a:spcAft>
            </a:pPr>
            <a:r>
              <a:rPr lang="en-US" dirty="0" smtClean="0"/>
              <a:t>Third level</a:t>
            </a:r>
          </a:p>
          <a:p>
            <a:pPr lvl="3" indent="0">
              <a:lnSpc>
                <a:spcPct val="90000"/>
              </a:lnSpc>
              <a:spcAft>
                <a:spcPts val="600"/>
              </a:spcAft>
              <a:buNone/>
            </a:pPr>
            <a:r>
              <a:rPr lang="en-US" dirty="0" smtClean="0"/>
              <a:t>Fourth level</a:t>
            </a:r>
          </a:p>
        </p:txBody>
      </p:sp>
      <p:sp>
        <p:nvSpPr>
          <p:cNvPr id="8"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Click to edit Ticker Label</a:t>
            </a:r>
          </a:p>
        </p:txBody>
      </p:sp>
      <p:sp>
        <p:nvSpPr>
          <p:cNvPr id="9" name="Text Placeholder 15"/>
          <p:cNvSpPr>
            <a:spLocks noGrp="1"/>
          </p:cNvSpPr>
          <p:nvPr>
            <p:ph type="body" sz="quarter" idx="19"/>
          </p:nvPr>
        </p:nvSpPr>
        <p:spPr>
          <a:xfrm>
            <a:off x="381245" y="1739085"/>
            <a:ext cx="4981575" cy="312738"/>
          </a:xfrm>
        </p:spPr>
        <p:txBody>
          <a:bodyPr anchor="b"/>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sp>
        <p:nvSpPr>
          <p:cNvPr id="10" name="Text Placeholder 20"/>
          <p:cNvSpPr>
            <a:spLocks noGrp="1"/>
          </p:cNvSpPr>
          <p:nvPr>
            <p:ph type="body" sz="quarter" idx="21" hasCustomPrompt="1"/>
          </p:nvPr>
        </p:nvSpPr>
        <p:spPr>
          <a:xfrm>
            <a:off x="380756" y="6183315"/>
            <a:ext cx="6672263" cy="244475"/>
          </a:xfrm>
        </p:spPr>
        <p:txBody>
          <a:bodyPr lIns="0"/>
          <a:lstStyle>
            <a:lvl1pPr marL="0" indent="0">
              <a:buNone/>
              <a:defRPr sz="800"/>
            </a:lvl1pPr>
          </a:lstStyle>
          <a:p>
            <a:pPr lvl="0"/>
            <a:r>
              <a:rPr lang="en-US" dirty="0" smtClean="0"/>
              <a:t>Click to edit source</a:t>
            </a:r>
          </a:p>
        </p:txBody>
      </p:sp>
      <p:sp>
        <p:nvSpPr>
          <p:cNvPr id="11" name="Picture Placeholder 4"/>
          <p:cNvSpPr>
            <a:spLocks noGrp="1"/>
          </p:cNvSpPr>
          <p:nvPr>
            <p:ph type="pic" sz="quarter" idx="22"/>
          </p:nvPr>
        </p:nvSpPr>
        <p:spPr>
          <a:xfrm>
            <a:off x="5656263" y="3673477"/>
            <a:ext cx="2667000" cy="2373313"/>
          </a:xfrm>
        </p:spPr>
        <p:txBody>
          <a:bodyPr/>
          <a:lstStyle>
            <a:lvl1pPr marL="0" indent="0">
              <a:buNone/>
              <a:defRPr/>
            </a:lvl1pPr>
          </a:lstStyle>
          <a:p>
            <a:r>
              <a:rPr lang="en-US" smtClean="0"/>
              <a:t>Drag picture to placeholder or click icon to add</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2 co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4050" y="675258"/>
            <a:ext cx="8104360" cy="594692"/>
          </a:xfrm>
        </p:spPr>
        <p:txBody>
          <a:bodyPr anchor="t"/>
          <a:lstStyle>
            <a:lvl1pPr>
              <a:defRPr baseline="0"/>
            </a:lvl1pPr>
          </a:lstStyle>
          <a:p>
            <a:r>
              <a:rPr lang="en-US" dirty="0" smtClean="0"/>
              <a:t>Click to edit title</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4" y="2136006"/>
            <a:ext cx="3951820" cy="2128837"/>
          </a:xfrm>
        </p:spPr>
        <p:txBody>
          <a:bodyPr/>
          <a:lstStyle>
            <a:lvl1pPr>
              <a:lnSpc>
                <a:spcPct val="90000"/>
              </a:lnSpc>
              <a:spcAft>
                <a:spcPts val="600"/>
              </a:spcAft>
              <a:buClr>
                <a:schemeClr val="accent2"/>
              </a:buClr>
              <a:defRPr/>
            </a:lvl1pPr>
            <a:lvl2pPr>
              <a:lnSpc>
                <a:spcPct val="90000"/>
              </a:lnSpc>
              <a:spcAft>
                <a:spcPts val="600"/>
              </a:spcAft>
              <a:buClr>
                <a:schemeClr val="accent2"/>
              </a:buClr>
              <a:defRPr/>
            </a:lvl2pPr>
            <a:lvl3pPr>
              <a:lnSpc>
                <a:spcPct val="90000"/>
              </a:lnSpc>
              <a:spcAft>
                <a:spcPts val="600"/>
              </a:spcAft>
              <a:buClr>
                <a:schemeClr val="accent2"/>
              </a:buClr>
              <a:defRPr/>
            </a:lvl3pPr>
            <a:lvl4pPr marL="919163" indent="0">
              <a:lnSpc>
                <a:spcPct val="90000"/>
              </a:lnSpc>
              <a:spcAft>
                <a:spcPts val="600"/>
              </a:spcAft>
              <a:buNone/>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4"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STRATEGIC RESEARCH</a:t>
            </a:r>
          </a:p>
        </p:txBody>
      </p:sp>
      <p:sp>
        <p:nvSpPr>
          <p:cNvPr id="16" name="Text Placeholder 15"/>
          <p:cNvSpPr>
            <a:spLocks noGrp="1"/>
          </p:cNvSpPr>
          <p:nvPr>
            <p:ph type="body" sz="quarter" idx="19"/>
          </p:nvPr>
        </p:nvSpPr>
        <p:spPr>
          <a:xfrm>
            <a:off x="381245" y="1749669"/>
            <a:ext cx="3955249" cy="312738"/>
          </a:xfrm>
        </p:spPr>
        <p:txBody>
          <a:bodyPr/>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sp>
        <p:nvSpPr>
          <p:cNvPr id="21" name="Text Placeholder 20"/>
          <p:cNvSpPr>
            <a:spLocks noGrp="1"/>
          </p:cNvSpPr>
          <p:nvPr>
            <p:ph type="body" sz="quarter" idx="21" hasCustomPrompt="1"/>
          </p:nvPr>
        </p:nvSpPr>
        <p:spPr>
          <a:xfrm>
            <a:off x="380756" y="6183315"/>
            <a:ext cx="6672263" cy="244475"/>
          </a:xfrm>
        </p:spPr>
        <p:txBody>
          <a:bodyPr lIns="0"/>
          <a:lstStyle>
            <a:lvl1pPr marL="0" indent="0">
              <a:buNone/>
              <a:defRPr sz="800"/>
            </a:lvl1pPr>
          </a:lstStyle>
          <a:p>
            <a:pPr lvl="0"/>
            <a:r>
              <a:rPr lang="en-US" dirty="0" smtClean="0"/>
              <a:t>Click to edit source</a:t>
            </a:r>
          </a:p>
        </p:txBody>
      </p:sp>
      <p:sp>
        <p:nvSpPr>
          <p:cNvPr id="9" name="Content Placeholder 5"/>
          <p:cNvSpPr>
            <a:spLocks noGrp="1"/>
          </p:cNvSpPr>
          <p:nvPr>
            <p:ph sz="quarter" idx="22"/>
          </p:nvPr>
        </p:nvSpPr>
        <p:spPr>
          <a:xfrm>
            <a:off x="4536013" y="2136006"/>
            <a:ext cx="3951820" cy="2128837"/>
          </a:xfrm>
        </p:spPr>
        <p:txBody>
          <a:bodyPr/>
          <a:lstStyle>
            <a:lvl1pPr>
              <a:lnSpc>
                <a:spcPct val="90000"/>
              </a:lnSpc>
              <a:spcAft>
                <a:spcPts val="600"/>
              </a:spcAft>
              <a:buClr>
                <a:schemeClr val="accent2"/>
              </a:buClr>
              <a:defRPr/>
            </a:lvl1pPr>
            <a:lvl2pPr>
              <a:lnSpc>
                <a:spcPct val="90000"/>
              </a:lnSpc>
              <a:spcAft>
                <a:spcPts val="600"/>
              </a:spcAft>
              <a:buClr>
                <a:schemeClr val="accent2"/>
              </a:buClr>
              <a:defRPr/>
            </a:lvl2pPr>
            <a:lvl3pPr>
              <a:lnSpc>
                <a:spcPct val="90000"/>
              </a:lnSpc>
              <a:spcAft>
                <a:spcPts val="600"/>
              </a:spcAft>
              <a:buClr>
                <a:schemeClr val="accent2"/>
              </a:buClr>
              <a:defRPr/>
            </a:lvl3pPr>
            <a:lvl4pPr marL="919163" indent="0">
              <a:lnSpc>
                <a:spcPct val="90000"/>
              </a:lnSpc>
              <a:spcAft>
                <a:spcPts val="600"/>
              </a:spcAft>
              <a:buNone/>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0" name="Text Placeholder 15"/>
          <p:cNvSpPr>
            <a:spLocks noGrp="1"/>
          </p:cNvSpPr>
          <p:nvPr>
            <p:ph type="body" sz="quarter" idx="23"/>
          </p:nvPr>
        </p:nvSpPr>
        <p:spPr>
          <a:xfrm>
            <a:off x="4532414" y="1749669"/>
            <a:ext cx="3955249" cy="312738"/>
          </a:xfrm>
        </p:spPr>
        <p:txBody>
          <a:bodyPr/>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pic>
        <p:nvPicPr>
          <p:cNvPr id="12" name="Picture 11" descr="CIRCLE reduced.png"/>
          <p:cNvPicPr>
            <a:picLocks noChangeAspect="1"/>
          </p:cNvPicPr>
          <p:nvPr userDrawn="1"/>
        </p:nvPicPr>
        <p:blipFill>
          <a:blip r:embed="rId2">
            <a:alphaModFix amt="40000"/>
          </a:blip>
          <a:stretch>
            <a:fillRect/>
          </a:stretch>
        </p:blipFill>
        <p:spPr>
          <a:xfrm rot="18797223">
            <a:off x="3465988" y="206262"/>
            <a:ext cx="6721045" cy="6432364"/>
          </a:xfrm>
          <a:prstGeom prst="rect">
            <a:avLst/>
          </a:prstGeom>
        </p:spPr>
      </p:pic>
    </p:spTree>
    <p:extLst>
      <p:ext uri="{BB962C8B-B14F-4D97-AF65-F5344CB8AC3E}">
        <p14:creationId xmlns="" xmlns:p14="http://schemas.microsoft.com/office/powerpoint/2010/main" xmlns:mv="urn:schemas-microsoft-com:mac:vml" xmlns:mc="http://schemas.openxmlformats.org/markup-compatibility/2006" val="268020604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sub 2 lines_content_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4050" y="675258"/>
            <a:ext cx="4465746" cy="594692"/>
          </a:xfrm>
        </p:spPr>
        <p:txBody>
          <a:bodyPr anchor="t"/>
          <a:lstStyle>
            <a:lvl1pPr>
              <a:defRPr baseline="0"/>
            </a:lvl1pPr>
          </a:lstStyle>
          <a:p>
            <a:r>
              <a:rPr lang="en-US" dirty="0" smtClean="0"/>
              <a:t>Click to edit title</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a:t>
            </a:fld>
            <a:endParaRPr lang="en-US" dirty="0"/>
          </a:p>
        </p:txBody>
      </p:sp>
      <p:sp>
        <p:nvSpPr>
          <p:cNvPr id="7" name="Content Placeholder 5"/>
          <p:cNvSpPr>
            <a:spLocks noGrp="1"/>
          </p:cNvSpPr>
          <p:nvPr>
            <p:ph sz="quarter" idx="11"/>
          </p:nvPr>
        </p:nvSpPr>
        <p:spPr>
          <a:xfrm>
            <a:off x="384844" y="2487196"/>
            <a:ext cx="4147814" cy="2128837"/>
          </a:xfrm>
        </p:spPr>
        <p:txBody>
          <a:bodyPr/>
          <a:lstStyle>
            <a:lvl1pPr>
              <a:buClr>
                <a:schemeClr val="accent2"/>
              </a:buClr>
              <a:defRPr sz="1200"/>
            </a:lvl1pPr>
            <a:lvl2pPr>
              <a:buClr>
                <a:schemeClr val="accent2"/>
              </a:buClr>
              <a:defRPr sz="1200"/>
            </a:lvl2pPr>
            <a:lvl3pPr>
              <a:buClr>
                <a:schemeClr val="accent2"/>
              </a:buClr>
              <a:defRPr sz="1200"/>
            </a:lvl3pPr>
            <a:lvl4pPr marL="919163" indent="0">
              <a:buNone/>
              <a:defRPr sz="12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4" name="Text Placeholder 13"/>
          <p:cNvSpPr>
            <a:spLocks noGrp="1"/>
          </p:cNvSpPr>
          <p:nvPr>
            <p:ph type="body" sz="quarter" idx="18" hasCustomPrompt="1"/>
          </p:nvPr>
        </p:nvSpPr>
        <p:spPr>
          <a:xfrm>
            <a:off x="136525" y="68265"/>
            <a:ext cx="3370263" cy="244475"/>
          </a:xfrm>
        </p:spPr>
        <p:txBody>
          <a:bodyPr/>
          <a:lstStyle>
            <a:lvl1pPr marL="0" indent="0">
              <a:buNone/>
              <a:defRPr sz="1000" b="1" kern="1000" cap="all" spc="-30">
                <a:solidFill>
                  <a:srgbClr val="CCCCCC"/>
                </a:solidFill>
              </a:defRPr>
            </a:lvl1pPr>
          </a:lstStyle>
          <a:p>
            <a:pPr lvl="0"/>
            <a:r>
              <a:rPr lang="en-US" dirty="0" smtClean="0"/>
              <a:t>STRATEGIC RESEARCH</a:t>
            </a:r>
          </a:p>
        </p:txBody>
      </p:sp>
      <p:sp>
        <p:nvSpPr>
          <p:cNvPr id="16" name="Text Placeholder 15"/>
          <p:cNvSpPr>
            <a:spLocks noGrp="1"/>
          </p:cNvSpPr>
          <p:nvPr>
            <p:ph type="body" sz="quarter" idx="19"/>
          </p:nvPr>
        </p:nvSpPr>
        <p:spPr>
          <a:xfrm>
            <a:off x="381245" y="1749669"/>
            <a:ext cx="4542447" cy="312738"/>
          </a:xfrm>
        </p:spPr>
        <p:txBody>
          <a:bodyPr/>
          <a:lstStyle>
            <a:lvl1pPr marL="0" indent="0">
              <a:buNone/>
              <a:defRPr sz="1400" b="1">
                <a:solidFill>
                  <a:srgbClr val="BC5C23"/>
                </a:solidFill>
              </a:defRPr>
            </a:lvl1pPr>
            <a:lvl5pPr marL="1828800" indent="0">
              <a:buNone/>
              <a:defRPr/>
            </a:lvl5pPr>
          </a:lstStyle>
          <a:p>
            <a:pPr lvl="0"/>
            <a:r>
              <a:rPr lang="en-US" dirty="0" smtClean="0"/>
              <a:t>Click to edit Master text styles</a:t>
            </a:r>
          </a:p>
        </p:txBody>
      </p:sp>
      <p:sp>
        <p:nvSpPr>
          <p:cNvPr id="21" name="Text Placeholder 20"/>
          <p:cNvSpPr>
            <a:spLocks noGrp="1"/>
          </p:cNvSpPr>
          <p:nvPr>
            <p:ph type="body" sz="quarter" idx="21" hasCustomPrompt="1"/>
          </p:nvPr>
        </p:nvSpPr>
        <p:spPr>
          <a:xfrm>
            <a:off x="380757" y="6183315"/>
            <a:ext cx="5637089" cy="244475"/>
          </a:xfrm>
        </p:spPr>
        <p:txBody>
          <a:bodyPr lIns="0" anchor="t"/>
          <a:lstStyle>
            <a:lvl1pPr marL="0" indent="0">
              <a:buNone/>
              <a:defRPr sz="800"/>
            </a:lvl1pPr>
          </a:lstStyle>
          <a:p>
            <a:pPr lvl="0"/>
            <a:r>
              <a:rPr lang="en-US" dirty="0" smtClean="0"/>
              <a:t>Click to edit source</a:t>
            </a:r>
          </a:p>
        </p:txBody>
      </p:sp>
      <p:sp>
        <p:nvSpPr>
          <p:cNvPr id="5" name="Picture Placeholder 4"/>
          <p:cNvSpPr>
            <a:spLocks noGrp="1"/>
          </p:cNvSpPr>
          <p:nvPr>
            <p:ph type="pic" sz="quarter" idx="22"/>
          </p:nvPr>
        </p:nvSpPr>
        <p:spPr>
          <a:xfrm>
            <a:off x="4972540" y="576510"/>
            <a:ext cx="3904488" cy="5596128"/>
          </a:xfrm>
        </p:spPr>
        <p:txBody>
          <a:bodyPr/>
          <a:lstStyle>
            <a:lvl1pPr>
              <a:buClr>
                <a:schemeClr val="accent2"/>
              </a:buClr>
              <a:defRPr/>
            </a:lvl1pPr>
          </a:lstStyle>
          <a:p>
            <a:r>
              <a:rPr lang="en-US" dirty="0" smtClean="0"/>
              <a:t>Drag picture to placeholder or click icon to add</a:t>
            </a:r>
            <a:endParaRPr lang="en-US" dirty="0"/>
          </a:p>
        </p:txBody>
      </p:sp>
      <p:sp>
        <p:nvSpPr>
          <p:cNvPr id="8" name="Text Placeholder 7"/>
          <p:cNvSpPr>
            <a:spLocks noGrp="1"/>
          </p:cNvSpPr>
          <p:nvPr>
            <p:ph type="body" sz="quarter" idx="23"/>
          </p:nvPr>
        </p:nvSpPr>
        <p:spPr>
          <a:xfrm>
            <a:off x="381245" y="2213706"/>
            <a:ext cx="4151313" cy="233363"/>
          </a:xfrm>
        </p:spPr>
        <p:txBody>
          <a:bodyPr/>
          <a:lstStyle>
            <a:lvl1pPr marL="0" indent="0">
              <a:buNone/>
              <a:defRPr>
                <a:solidFill>
                  <a:srgbClr val="777879"/>
                </a:solidFill>
              </a:defRPr>
            </a:lvl1pPr>
            <a:lvl2pPr marL="347662" indent="0">
              <a:buNone/>
              <a:defRPr/>
            </a:lvl2pPr>
            <a:lvl3pPr marL="688975" indent="0">
              <a:buNone/>
              <a:defRPr/>
            </a:lvl3pPr>
            <a:lvl4pPr marL="919163" indent="0">
              <a:buNone/>
              <a:defRPr/>
            </a:lvl4pPr>
            <a:lvl5pPr marL="1828800" indent="0">
              <a:buNone/>
              <a:defRPr/>
            </a:lvl5pPr>
          </a:lstStyle>
          <a:p>
            <a:pPr lvl="0"/>
            <a:r>
              <a:rPr lang="en-US" dirty="0" smtClean="0"/>
              <a:t>Click to edit Master text styles</a:t>
            </a:r>
          </a:p>
        </p:txBody>
      </p:sp>
      <p:pic>
        <p:nvPicPr>
          <p:cNvPr id="11" name="Picture 10" descr="CIRCLE reduced.png"/>
          <p:cNvPicPr>
            <a:picLocks noChangeAspect="1"/>
          </p:cNvPicPr>
          <p:nvPr userDrawn="1"/>
        </p:nvPicPr>
        <p:blipFill>
          <a:blip r:embed="rId2">
            <a:alphaModFix amt="40000"/>
          </a:blip>
          <a:stretch>
            <a:fillRect/>
          </a:stretch>
        </p:blipFill>
        <p:spPr>
          <a:xfrm rot="18797223">
            <a:off x="3465988" y="206262"/>
            <a:ext cx="6721045" cy="6432364"/>
          </a:xfrm>
          <a:prstGeom prst="rect">
            <a:avLst/>
          </a:prstGeom>
        </p:spPr>
      </p:pic>
    </p:spTree>
    <p:extLst>
      <p:ext uri="{BB962C8B-B14F-4D97-AF65-F5344CB8AC3E}">
        <p14:creationId xmlns="" xmlns:p14="http://schemas.microsoft.com/office/powerpoint/2010/main" xmlns:mv="urn:schemas-microsoft-com:mac:vml" xmlns:mc="http://schemas.openxmlformats.org/markup-compatibility/2006" val="3520546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B2068F8-0616-46A9-981B-A50A2CD105B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4050" y="675258"/>
            <a:ext cx="8524668" cy="594692"/>
          </a:xfrm>
          <a:prstGeom prst="rect">
            <a:avLst/>
          </a:prstGeom>
        </p:spPr>
        <p:txBody>
          <a:bodyPr vert="horz" lIns="0" tIns="0" rIns="91440" bIns="91440" rtlCol="0" anchor="t" anchorCtr="0">
            <a:noAutofit/>
          </a:bodyPr>
          <a:lstStyle/>
          <a:p>
            <a:r>
              <a:rPr lang="en-US" dirty="0" smtClean="0"/>
              <a:t>Click to edit title</a:t>
            </a:r>
            <a:endParaRPr lang="en-US" dirty="0"/>
          </a:p>
        </p:txBody>
      </p:sp>
      <p:sp>
        <p:nvSpPr>
          <p:cNvPr id="3" name="Text Placeholder 2"/>
          <p:cNvSpPr>
            <a:spLocks noGrp="1"/>
          </p:cNvSpPr>
          <p:nvPr>
            <p:ph type="body" idx="1"/>
          </p:nvPr>
        </p:nvSpPr>
        <p:spPr>
          <a:xfrm>
            <a:off x="374967" y="1553606"/>
            <a:ext cx="4202744" cy="2102153"/>
          </a:xfrm>
          <a:prstGeom prst="rect">
            <a:avLst/>
          </a:prstGeom>
        </p:spPr>
        <p:txBody>
          <a:bodyPr vert="horz" lIns="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Rectangle 13"/>
          <p:cNvSpPr/>
          <p:nvPr/>
        </p:nvSpPr>
        <p:spPr>
          <a:xfrm>
            <a:off x="0" y="6497093"/>
            <a:ext cx="9144000" cy="360909"/>
          </a:xfrm>
          <a:prstGeom prst="rect">
            <a:avLst/>
          </a:prstGeom>
          <a:solidFill>
            <a:schemeClr val="tx1"/>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8782051" y="6464303"/>
            <a:ext cx="501649" cy="501649"/>
          </a:xfrm>
          <a:prstGeom prst="ellipse">
            <a:avLst/>
          </a:prstGeom>
          <a:solidFill>
            <a:schemeClr val="bg1">
              <a:alpha val="2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613648" y="6497093"/>
            <a:ext cx="554856" cy="365125"/>
          </a:xfrm>
          <a:prstGeom prst="rect">
            <a:avLst/>
          </a:prstGeom>
        </p:spPr>
        <p:txBody>
          <a:bodyPr vert="horz" lIns="91440" tIns="45720" rIns="91440" bIns="45720" rtlCol="0" anchor="ctr"/>
          <a:lstStyle>
            <a:lvl1pPr algn="r">
              <a:defRPr sz="1200" b="0" i="0">
                <a:solidFill>
                  <a:schemeClr val="bg1"/>
                </a:solidFill>
                <a:latin typeface="+mj-lt"/>
              </a:defRPr>
            </a:lvl1pPr>
          </a:lstStyle>
          <a:p>
            <a:fld id="{1F813E62-648D-3B46-A103-8C2FD0EB3C3C}" type="slidenum">
              <a:rPr lang="en-US" smtClean="0"/>
              <a:pPr/>
              <a:t>‹#›</a:t>
            </a:fld>
            <a:endParaRPr lang="en-US" dirty="0"/>
          </a:p>
        </p:txBody>
      </p:sp>
      <p:pic>
        <p:nvPicPr>
          <p:cNvPr id="8" name="Picture 2" descr="C:\Documents and Settings\lmcadoo\Desktop\Work\InProgress\Marketing\CorpBrandStrategy\BrandExpressionProject_2012\Creative\Post-TestingDirection\PPT\STlogo+tagline_inline.gif"/>
          <p:cNvPicPr>
            <a:picLocks noChangeAspect="1" noChangeArrowheads="1"/>
          </p:cNvPicPr>
          <p:nvPr/>
        </p:nvPicPr>
        <p:blipFill>
          <a:blip r:embed="rId13"/>
          <a:srcRect/>
          <a:stretch>
            <a:fillRect/>
          </a:stretch>
        </p:blipFill>
        <p:spPr bwMode="auto">
          <a:xfrm>
            <a:off x="124172" y="6568329"/>
            <a:ext cx="2380562" cy="232520"/>
          </a:xfrm>
          <a:prstGeom prst="rect">
            <a:avLst/>
          </a:prstGeom>
          <a:noFill/>
        </p:spPr>
      </p:pic>
    </p:spTree>
    <p:extLst>
      <p:ext uri="{BB962C8B-B14F-4D97-AF65-F5344CB8AC3E}">
        <p14:creationId xmlns="" xmlns:p14="http://schemas.microsoft.com/office/powerpoint/2010/main" xmlns:mv="urn:schemas-microsoft-com:mac:vml" xmlns:mc="http://schemas.openxmlformats.org/markup-compatibility/2006" val="853570503"/>
      </p:ext>
    </p:extLst>
  </p:cSld>
  <p:clrMap bg1="lt1" tx1="dk1" bg2="lt2" tx2="dk2" accent1="accent1" accent2="accent2" accent3="accent3" accent4="accent4" accent5="accent5" accent6="accent6" hlink="hlink" folHlink="folHlink"/>
  <p:sldLayoutIdLst>
    <p:sldLayoutId id="2147483782" r:id="rId1"/>
    <p:sldLayoutId id="2147483785" r:id="rId2"/>
    <p:sldLayoutId id="2147483792" r:id="rId3"/>
    <p:sldLayoutId id="2147483795" r:id="rId4"/>
    <p:sldLayoutId id="2147483794" r:id="rId5"/>
    <p:sldLayoutId id="2147483800" r:id="rId6"/>
    <p:sldLayoutId id="2147483786" r:id="rId7"/>
    <p:sldLayoutId id="2147483790" r:id="rId8"/>
    <p:sldLayoutId id="2147483802" r:id="rId9"/>
    <p:sldLayoutId id="2147483803" r:id="rId10"/>
    <p:sldLayoutId id="2147483804" r:id="rId11"/>
  </p:sldLayoutIdLst>
  <p:transition>
    <p:fade/>
  </p:transition>
  <p:timing>
    <p:tnLst>
      <p:par>
        <p:cTn id="1" dur="indefinite" restart="never" nodeType="tmRoot"/>
      </p:par>
    </p:tnLst>
  </p:timing>
  <p:hf hdr="0" ftr="0" dt="0"/>
  <p:txStyles>
    <p:titleStyle>
      <a:lvl1pPr algn="l" defTabSz="457200" rtl="0" eaLnBrk="1" latinLnBrk="0" hangingPunct="1">
        <a:lnSpc>
          <a:spcPct val="80000"/>
        </a:lnSpc>
        <a:spcBef>
          <a:spcPts val="0"/>
        </a:spcBef>
        <a:spcAft>
          <a:spcPts val="0"/>
        </a:spcAft>
        <a:buNone/>
        <a:defRPr sz="3600" b="0" i="0" kern="1200" cap="none" spc="-50" baseline="0">
          <a:solidFill>
            <a:srgbClr val="000000"/>
          </a:solidFill>
          <a:latin typeface="Georgia" pitchFamily="18" charset="0"/>
          <a:ea typeface="+mj-ea"/>
          <a:cs typeface="Times New Roman"/>
        </a:defRPr>
      </a:lvl1pPr>
    </p:titleStyle>
    <p:bodyStyle>
      <a:lvl1pPr marL="228600" indent="-228600" algn="l" defTabSz="457200" rtl="0" eaLnBrk="1" latinLnBrk="0" hangingPunct="1">
        <a:lnSpc>
          <a:spcPct val="100000"/>
        </a:lnSpc>
        <a:spcBef>
          <a:spcPts val="720"/>
        </a:spcBef>
        <a:spcAft>
          <a:spcPts val="0"/>
        </a:spcAft>
        <a:buClr>
          <a:schemeClr val="accent2"/>
        </a:buClr>
        <a:buSzPct val="100000"/>
        <a:buFont typeface="Wingdings" charset="2"/>
        <a:buChar char="§"/>
        <a:defRPr sz="1400" kern="1200">
          <a:solidFill>
            <a:srgbClr val="000000"/>
          </a:solidFill>
          <a:latin typeface="Arial"/>
          <a:ea typeface="+mn-ea"/>
          <a:cs typeface="Arial"/>
        </a:defRPr>
      </a:lvl1pPr>
      <a:lvl2pPr marL="511175" indent="-163513" algn="l" defTabSz="457200" rtl="0" eaLnBrk="1" latinLnBrk="0" hangingPunct="1">
        <a:lnSpc>
          <a:spcPct val="100000"/>
        </a:lnSpc>
        <a:spcBef>
          <a:spcPts val="720"/>
        </a:spcBef>
        <a:spcAft>
          <a:spcPts val="0"/>
        </a:spcAft>
        <a:buClr>
          <a:schemeClr val="accent2"/>
        </a:buClr>
        <a:buSzPct val="100000"/>
        <a:buFont typeface="Arial" pitchFamily="34" charset="0"/>
        <a:buChar char="•"/>
        <a:defRPr sz="1200" kern="1200">
          <a:solidFill>
            <a:srgbClr val="000000"/>
          </a:solidFill>
          <a:latin typeface="Arial"/>
          <a:ea typeface="+mn-ea"/>
          <a:cs typeface="Arial"/>
        </a:defRPr>
      </a:lvl2pPr>
      <a:lvl3pPr marL="688975" indent="109538" algn="l" defTabSz="457200" rtl="0" eaLnBrk="1" latinLnBrk="0" hangingPunct="1">
        <a:lnSpc>
          <a:spcPct val="100000"/>
        </a:lnSpc>
        <a:spcBef>
          <a:spcPts val="720"/>
        </a:spcBef>
        <a:spcAft>
          <a:spcPts val="0"/>
        </a:spcAft>
        <a:buClr>
          <a:schemeClr val="accent2"/>
        </a:buClr>
        <a:buSzPct val="100000"/>
        <a:buFont typeface="Courier New" pitchFamily="49" charset="0"/>
        <a:buChar char="o"/>
        <a:defRPr lang="en-US" sz="1200" kern="1200" dirty="0" smtClean="0">
          <a:solidFill>
            <a:srgbClr val="000000"/>
          </a:solidFill>
          <a:latin typeface="Arial"/>
          <a:ea typeface="+mn-ea"/>
          <a:cs typeface="Arial"/>
        </a:defRPr>
      </a:lvl3pPr>
      <a:lvl4pPr marL="919163" indent="109538" algn="l" defTabSz="457200" rtl="0" eaLnBrk="1" latinLnBrk="0" hangingPunct="1">
        <a:lnSpc>
          <a:spcPct val="100000"/>
        </a:lnSpc>
        <a:spcBef>
          <a:spcPts val="600"/>
        </a:spcBef>
        <a:spcAft>
          <a:spcPts val="1200"/>
        </a:spcAft>
        <a:buClr>
          <a:schemeClr val="bg1">
            <a:lumMod val="50000"/>
          </a:schemeClr>
        </a:buClr>
        <a:buFont typeface="Arial" pitchFamily="34" charset="0"/>
        <a:buChar char="•"/>
        <a:defRPr sz="1200" kern="1200">
          <a:solidFill>
            <a:srgbClr val="000000"/>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hyperlink" Target="mailto:aarmstrong@seattletimes.com" TargetMode="External"/><Relationship Id="rId2" Type="http://schemas.openxmlformats.org/officeDocument/2006/relationships/hyperlink" Target="mailto:jfarness@seattletimes.com" TargetMode="Externa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11.jpeg"/></Relationships>
</file>

<file path=ppt/slides/_rels/slide4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14.jpeg"/></Relationships>
</file>

<file path=ppt/slides/_rels/slide4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6.xml"/><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4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21.jpeg"/></Relationships>
</file>

<file path=ppt/slides/_rels/slide5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11.xml"/><Relationship Id="rId4" Type="http://schemas.openxmlformats.org/officeDocument/2006/relationships/image" Target="../media/image23.jpeg"/></Relationships>
</file>

<file path=ppt/slides/_rels/slide5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876AB"/>
        </a:solidFill>
        <a:effectLst/>
      </p:bgPr>
    </p:bg>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p:txBody>
          <a:bodyPr/>
          <a:lstStyle/>
          <a:p>
            <a:r>
              <a:rPr lang="en-US" sz="3200" dirty="0" smtClean="0"/>
              <a:t>Findings:</a:t>
            </a:r>
          </a:p>
          <a:p>
            <a:r>
              <a:rPr lang="en-US" sz="3200" dirty="0" smtClean="0"/>
              <a:t>2014 Education Lab Survey</a:t>
            </a:r>
          </a:p>
        </p:txBody>
      </p:sp>
      <p:sp>
        <p:nvSpPr>
          <p:cNvPr id="14" name="Text Placeholder 13"/>
          <p:cNvSpPr>
            <a:spLocks noGrp="1"/>
          </p:cNvSpPr>
          <p:nvPr>
            <p:ph type="body" sz="quarter" idx="11"/>
          </p:nvPr>
        </p:nvSpPr>
        <p:spPr/>
        <p:txBody>
          <a:bodyPr/>
          <a:lstStyle/>
          <a:p>
            <a:r>
              <a:rPr lang="en-US" dirty="0" smtClean="0"/>
              <a:t>Strategic Research  November 2014</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Awareness of Education Lab</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10</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Have you seen or read the series of Seattle Times stories about education and schools called Education Lab? Please select one response</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12651" y="1148316"/>
          <a:ext cx="8761228" cy="479528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926" y="283372"/>
            <a:ext cx="8524668" cy="594692"/>
          </a:xfrm>
        </p:spPr>
        <p:txBody>
          <a:bodyPr/>
          <a:lstStyle/>
          <a:p>
            <a:r>
              <a:rPr lang="en-US" dirty="0" smtClean="0"/>
              <a:t>Source of Awareness (count)</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11</a:t>
            </a:fld>
            <a:endParaRPr lang="en-US"/>
          </a:p>
        </p:txBody>
      </p:sp>
      <p:graphicFrame>
        <p:nvGraphicFramePr>
          <p:cNvPr id="6" name="Chart 5"/>
          <p:cNvGraphicFramePr>
            <a:graphicFrameLocks noGrp="1"/>
          </p:cNvGraphicFramePr>
          <p:nvPr/>
        </p:nvGraphicFramePr>
        <p:xfrm>
          <a:off x="296883" y="771896"/>
          <a:ext cx="8526483" cy="532014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What are the ways you found out about these stories? And what would be your preferred way? [Select all that apply]</a:t>
            </a:r>
          </a:p>
          <a:p>
            <a:pPr algn="r"/>
            <a:r>
              <a:rPr lang="en-US" sz="800" dirty="0" smtClean="0"/>
              <a:t>Source: 2014 Education Lab Survey, The Seattle Times, September 2014</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152" y="356282"/>
            <a:ext cx="8524668" cy="594692"/>
          </a:xfrm>
        </p:spPr>
        <p:txBody>
          <a:bodyPr/>
          <a:lstStyle/>
          <a:p>
            <a:r>
              <a:rPr lang="en-US" sz="3200" dirty="0" smtClean="0"/>
              <a:t>News Topics (% following very or fairly closely)</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12</a:t>
            </a:fld>
            <a:endParaRPr lang="en-US"/>
          </a:p>
        </p:txBody>
      </p:sp>
      <p:sp>
        <p:nvSpPr>
          <p:cNvPr id="8" name="TextBox 7"/>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closely you have followed these news stories covered by news organizations in the past year. </a:t>
            </a:r>
          </a:p>
          <a:p>
            <a:pPr algn="r"/>
            <a:r>
              <a:rPr lang="en-US" sz="800" dirty="0" smtClean="0"/>
              <a:t>Source: 2014 Education Lab Survey, The Seattle Times, September 2014</a:t>
            </a:r>
          </a:p>
        </p:txBody>
      </p:sp>
      <p:graphicFrame>
        <p:nvGraphicFramePr>
          <p:cNvPr id="9" name="Chart 8"/>
          <p:cNvGraphicFramePr>
            <a:graphicFrameLocks noGrp="1"/>
          </p:cNvGraphicFramePr>
          <p:nvPr/>
        </p:nvGraphicFramePr>
        <p:xfrm>
          <a:off x="406050" y="771896"/>
          <a:ext cx="8322313" cy="532014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28625"/>
            <a:ext cx="8229600" cy="638175"/>
          </a:xfrm>
        </p:spPr>
        <p:txBody>
          <a:bodyPr/>
          <a:lstStyle/>
          <a:p>
            <a:r>
              <a:rPr lang="en-US" sz="2800" dirty="0" smtClean="0"/>
              <a:t>More respondents from education-related lists report following education related news “very closely”</a:t>
            </a:r>
            <a:endParaRPr lang="en-US" sz="2800" dirty="0"/>
          </a:p>
        </p:txBody>
      </p:sp>
      <p:sp>
        <p:nvSpPr>
          <p:cNvPr id="4" name="Slide Number Placeholder 3"/>
          <p:cNvSpPr>
            <a:spLocks noGrp="1"/>
          </p:cNvSpPr>
          <p:nvPr>
            <p:ph type="sldNum" sz="quarter" idx="10"/>
          </p:nvPr>
        </p:nvSpPr>
        <p:spPr/>
        <p:txBody>
          <a:bodyPr/>
          <a:lstStyle/>
          <a:p>
            <a:pPr>
              <a:defRPr/>
            </a:pPr>
            <a:fld id="{3B2068F8-0616-46A9-981B-A50A2CD105BD}" type="slidenum">
              <a:rPr lang="en-US" smtClean="0"/>
              <a:pPr>
                <a:defRPr/>
              </a:pPr>
              <a:t>13</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closely you have followed these news stories covered by news organizations in the past year: education </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82534" y="1149557"/>
          <a:ext cx="8597735" cy="48095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174" y="378374"/>
            <a:ext cx="8524668" cy="594692"/>
          </a:xfrm>
        </p:spPr>
        <p:txBody>
          <a:bodyPr/>
          <a:lstStyle/>
          <a:p>
            <a:r>
              <a:rPr lang="en-US" dirty="0" smtClean="0"/>
              <a:t>Actions</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14</a:t>
            </a:fld>
            <a:endParaRPr lang="en-US"/>
          </a:p>
        </p:txBody>
      </p:sp>
      <p:sp>
        <p:nvSpPr>
          <p:cNvPr id="6" name="TextBox 5"/>
          <p:cNvSpPr txBox="1"/>
          <p:nvPr/>
        </p:nvSpPr>
        <p:spPr>
          <a:xfrm>
            <a:off x="475013" y="1080655"/>
            <a:ext cx="8217725" cy="4801314"/>
          </a:xfrm>
          <a:prstGeom prst="rect">
            <a:avLst/>
          </a:prstGeom>
          <a:noFill/>
        </p:spPr>
        <p:txBody>
          <a:bodyPr wrap="square" rtlCol="0">
            <a:spAutoFit/>
          </a:bodyPr>
          <a:lstStyle/>
          <a:p>
            <a:r>
              <a:rPr lang="en-US" b="1" dirty="0" smtClean="0"/>
              <a:t>Education-related respondents are more likely to act: </a:t>
            </a:r>
            <a:r>
              <a:rPr lang="en-US" dirty="0" smtClean="0"/>
              <a:t>Respondents from education-related sources are more likely to take actions such as sharing Education Lab articles on social media or trying to get involved with working towards solutions</a:t>
            </a:r>
          </a:p>
          <a:p>
            <a:pPr>
              <a:buFont typeface="Arial" pitchFamily="34" charset="0"/>
              <a:buChar char="•"/>
            </a:pPr>
            <a:endParaRPr lang="en-US" dirty="0" smtClean="0"/>
          </a:p>
          <a:p>
            <a:r>
              <a:rPr lang="en-US" b="1" dirty="0" smtClean="0"/>
              <a:t>Education Lab may be a gateway to more readership: </a:t>
            </a:r>
            <a:r>
              <a:rPr lang="en-US" dirty="0" smtClean="0"/>
              <a:t>80% of respondents involved in education professions indicated that after reading the Education Lab stories they are likely to read more stories by The Seattle Times</a:t>
            </a:r>
          </a:p>
          <a:p>
            <a:endParaRPr lang="en-US" dirty="0" smtClean="0"/>
          </a:p>
          <a:p>
            <a:r>
              <a:rPr lang="en-US" b="1" dirty="0" smtClean="0"/>
              <a:t>Frequent seattletimes.com readers are more likely to take digital actions </a:t>
            </a:r>
            <a:r>
              <a:rPr lang="en-US" dirty="0" smtClean="0"/>
              <a:t>such as sharing stories</a:t>
            </a:r>
          </a:p>
          <a:p>
            <a:pPr>
              <a:buFont typeface="Arial" pitchFamily="34" charset="0"/>
              <a:buChar char="•"/>
            </a:pPr>
            <a:endParaRPr lang="en-US" dirty="0" smtClean="0">
              <a:solidFill>
                <a:srgbClr val="FF0000"/>
              </a:solidFill>
            </a:endParaRPr>
          </a:p>
          <a:p>
            <a:r>
              <a:rPr lang="en-US" b="1" dirty="0" smtClean="0"/>
              <a:t>Respondents were less likely to join a live chat: </a:t>
            </a:r>
            <a:r>
              <a:rPr lang="en-US" dirty="0" smtClean="0"/>
              <a:t>Few respondents of any kind reported being likely to engage in a live chat or commenting about a story. Text chats were, however, well attended. </a:t>
            </a:r>
          </a:p>
          <a:p>
            <a:endParaRPr lang="en-US" dirty="0" smtClean="0"/>
          </a:p>
          <a:p>
            <a:pPr>
              <a:buFont typeface="Arial" pitchFamily="34" charset="0"/>
              <a:buChar char="•"/>
            </a:pPr>
            <a:endParaRPr lang="en-US" dirty="0" smtClean="0"/>
          </a:p>
          <a:p>
            <a:pPr>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15</a:t>
            </a:fld>
            <a:endParaRPr lang="en-US"/>
          </a:p>
        </p:txBody>
      </p:sp>
      <p:sp>
        <p:nvSpPr>
          <p:cNvPr id="6" name="Title 1"/>
          <p:cNvSpPr>
            <a:spLocks noGrp="1"/>
          </p:cNvSpPr>
          <p:nvPr>
            <p:ph type="title"/>
          </p:nvPr>
        </p:nvSpPr>
        <p:spPr>
          <a:xfrm>
            <a:off x="229671" y="152743"/>
            <a:ext cx="8524668" cy="594692"/>
          </a:xfrm>
        </p:spPr>
        <p:txBody>
          <a:bodyPr/>
          <a:lstStyle/>
          <a:p>
            <a:r>
              <a:rPr lang="en-US" dirty="0" smtClean="0"/>
              <a:t>Actions – Reading and Considering</a:t>
            </a:r>
            <a:endParaRPr lang="en-US" dirty="0"/>
          </a:p>
        </p:txBody>
      </p:sp>
      <p:graphicFrame>
        <p:nvGraphicFramePr>
          <p:cNvPr id="8" name="Chart 7"/>
          <p:cNvGraphicFramePr>
            <a:graphicFrameLocks noGrp="1"/>
          </p:cNvGraphicFramePr>
          <p:nvPr/>
        </p:nvGraphicFramePr>
        <p:xfrm>
          <a:off x="238124" y="655608"/>
          <a:ext cx="8698841" cy="56416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71" y="152743"/>
            <a:ext cx="8524668" cy="594692"/>
          </a:xfrm>
        </p:spPr>
        <p:txBody>
          <a:bodyPr/>
          <a:lstStyle/>
          <a:p>
            <a:r>
              <a:rPr lang="en-US" dirty="0" smtClean="0"/>
              <a:t>Actions – Sharing Stories </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16</a:t>
            </a:fld>
            <a:endParaRPr lang="en-US"/>
          </a:p>
        </p:txBody>
      </p:sp>
      <p:graphicFrame>
        <p:nvGraphicFramePr>
          <p:cNvPr id="6" name="Chart 5"/>
          <p:cNvGraphicFramePr>
            <a:graphicFrameLocks noGrp="1"/>
          </p:cNvGraphicFramePr>
          <p:nvPr/>
        </p:nvGraphicFramePr>
        <p:xfrm>
          <a:off x="1" y="627321"/>
          <a:ext cx="8995144" cy="57734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17</a:t>
            </a:fld>
            <a:endParaRPr lang="en-US"/>
          </a:p>
        </p:txBody>
      </p:sp>
      <p:sp>
        <p:nvSpPr>
          <p:cNvPr id="6" name="Title 1"/>
          <p:cNvSpPr>
            <a:spLocks noGrp="1"/>
          </p:cNvSpPr>
          <p:nvPr>
            <p:ph type="title"/>
          </p:nvPr>
        </p:nvSpPr>
        <p:spPr>
          <a:xfrm>
            <a:off x="229671" y="152743"/>
            <a:ext cx="8524668" cy="594692"/>
          </a:xfrm>
        </p:spPr>
        <p:txBody>
          <a:bodyPr/>
          <a:lstStyle/>
          <a:p>
            <a:r>
              <a:rPr lang="en-US" dirty="0" smtClean="0"/>
              <a:t>Actions – Joining Discussion</a:t>
            </a:r>
            <a:endParaRPr lang="en-US" dirty="0"/>
          </a:p>
        </p:txBody>
      </p:sp>
      <p:graphicFrame>
        <p:nvGraphicFramePr>
          <p:cNvPr id="7" name="Chart 6"/>
          <p:cNvGraphicFramePr>
            <a:graphicFrameLocks noGrp="1"/>
          </p:cNvGraphicFramePr>
          <p:nvPr/>
        </p:nvGraphicFramePr>
        <p:xfrm>
          <a:off x="238125" y="552893"/>
          <a:ext cx="8629428" cy="584790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50" y="537034"/>
            <a:ext cx="8524668" cy="594692"/>
          </a:xfrm>
        </p:spPr>
        <p:txBody>
          <a:bodyPr/>
          <a:lstStyle/>
          <a:p>
            <a:r>
              <a:rPr lang="en-US" dirty="0" smtClean="0"/>
              <a:t>Count of Chat Participants</a:t>
            </a:r>
            <a:endParaRPr lang="en-US" dirty="0"/>
          </a:p>
        </p:txBody>
      </p:sp>
      <p:graphicFrame>
        <p:nvGraphicFramePr>
          <p:cNvPr id="6" name="Content Placeholder 5"/>
          <p:cNvGraphicFramePr>
            <a:graphicFrameLocks noGrp="1"/>
          </p:cNvGraphicFramePr>
          <p:nvPr>
            <p:ph sz="half" idx="1"/>
          </p:nvPr>
        </p:nvGraphicFramePr>
        <p:xfrm>
          <a:off x="839973" y="2775094"/>
          <a:ext cx="7113180" cy="2471328"/>
        </p:xfrm>
        <a:graphic>
          <a:graphicData uri="http://schemas.openxmlformats.org/drawingml/2006/table">
            <a:tbl>
              <a:tblPr firstRow="1" bandRow="1">
                <a:tableStyleId>{5C22544A-7EE6-4342-B048-85BDC9FD1C3A}</a:tableStyleId>
              </a:tblPr>
              <a:tblGrid>
                <a:gridCol w="3556590"/>
                <a:gridCol w="3556590"/>
              </a:tblGrid>
              <a:tr h="411888">
                <a:tc>
                  <a:txBody>
                    <a:bodyPr/>
                    <a:lstStyle/>
                    <a:p>
                      <a:r>
                        <a:rPr lang="en-US" dirty="0" smtClean="0"/>
                        <a:t>Chat</a:t>
                      </a:r>
                      <a:endParaRPr lang="en-US" dirty="0"/>
                    </a:p>
                  </a:txBody>
                  <a:tcPr/>
                </a:tc>
                <a:tc>
                  <a:txBody>
                    <a:bodyPr/>
                    <a:lstStyle/>
                    <a:p>
                      <a:r>
                        <a:rPr lang="en-US" dirty="0" smtClean="0"/>
                        <a:t>Number</a:t>
                      </a:r>
                      <a:r>
                        <a:rPr lang="en-US" baseline="0" dirty="0" smtClean="0"/>
                        <a:t> of Participants</a:t>
                      </a:r>
                      <a:endParaRPr lang="en-US" dirty="0"/>
                    </a:p>
                  </a:txBody>
                  <a:tcPr/>
                </a:tc>
              </a:tr>
              <a:tr h="411888">
                <a:tc>
                  <a:txBody>
                    <a:bodyPr/>
                    <a:lstStyle/>
                    <a:p>
                      <a:r>
                        <a:rPr lang="en-US" dirty="0" smtClean="0"/>
                        <a:t>October</a:t>
                      </a:r>
                      <a:r>
                        <a:rPr lang="en-US" baseline="0" dirty="0" smtClean="0"/>
                        <a:t> </a:t>
                      </a:r>
                      <a:endParaRPr lang="en-US" dirty="0"/>
                    </a:p>
                  </a:txBody>
                  <a:tcPr/>
                </a:tc>
                <a:tc>
                  <a:txBody>
                    <a:bodyPr/>
                    <a:lstStyle/>
                    <a:p>
                      <a:r>
                        <a:rPr lang="en-US" dirty="0" smtClean="0"/>
                        <a:t>1,197</a:t>
                      </a:r>
                      <a:endParaRPr lang="en-US" dirty="0"/>
                    </a:p>
                  </a:txBody>
                  <a:tcPr/>
                </a:tc>
              </a:tr>
              <a:tr h="411888">
                <a:tc>
                  <a:txBody>
                    <a:bodyPr/>
                    <a:lstStyle/>
                    <a:p>
                      <a:r>
                        <a:rPr lang="en-US" dirty="0" smtClean="0"/>
                        <a:t>November</a:t>
                      </a:r>
                      <a:endParaRPr lang="en-US" dirty="0"/>
                    </a:p>
                  </a:txBody>
                  <a:tcPr/>
                </a:tc>
                <a:tc>
                  <a:txBody>
                    <a:bodyPr/>
                    <a:lstStyle/>
                    <a:p>
                      <a:r>
                        <a:rPr lang="en-US" dirty="0" smtClean="0"/>
                        <a:t>1,373</a:t>
                      </a:r>
                      <a:endParaRPr lang="en-US" dirty="0"/>
                    </a:p>
                  </a:txBody>
                  <a:tcPr/>
                </a:tc>
              </a:tr>
              <a:tr h="411888">
                <a:tc>
                  <a:txBody>
                    <a:bodyPr/>
                    <a:lstStyle/>
                    <a:p>
                      <a:r>
                        <a:rPr lang="en-US" dirty="0" smtClean="0"/>
                        <a:t>December </a:t>
                      </a:r>
                      <a:endParaRPr lang="en-US" dirty="0"/>
                    </a:p>
                  </a:txBody>
                  <a:tcPr/>
                </a:tc>
                <a:tc>
                  <a:txBody>
                    <a:bodyPr/>
                    <a:lstStyle/>
                    <a:p>
                      <a:r>
                        <a:rPr lang="en-US" dirty="0" smtClean="0"/>
                        <a:t>857</a:t>
                      </a:r>
                      <a:endParaRPr lang="en-US" dirty="0"/>
                    </a:p>
                  </a:txBody>
                  <a:tcPr/>
                </a:tc>
              </a:tr>
              <a:tr h="411888">
                <a:tc>
                  <a:txBody>
                    <a:bodyPr/>
                    <a:lstStyle/>
                    <a:p>
                      <a:r>
                        <a:rPr lang="en-US" dirty="0" smtClean="0"/>
                        <a:t>February</a:t>
                      </a:r>
                      <a:r>
                        <a:rPr lang="en-US" baseline="0" dirty="0" smtClean="0"/>
                        <a:t> </a:t>
                      </a:r>
                      <a:endParaRPr lang="en-US" dirty="0"/>
                    </a:p>
                  </a:txBody>
                  <a:tcPr/>
                </a:tc>
                <a:tc>
                  <a:txBody>
                    <a:bodyPr/>
                    <a:lstStyle/>
                    <a:p>
                      <a:r>
                        <a:rPr lang="en-US" dirty="0" smtClean="0"/>
                        <a:t>383</a:t>
                      </a:r>
                    </a:p>
                  </a:txBody>
                  <a:tcPr/>
                </a:tc>
              </a:tr>
              <a:tr h="411888">
                <a:tc>
                  <a:txBody>
                    <a:bodyPr/>
                    <a:lstStyle/>
                    <a:p>
                      <a:r>
                        <a:rPr lang="en-US" dirty="0" smtClean="0"/>
                        <a:t>August</a:t>
                      </a:r>
                      <a:endParaRPr lang="en-US" dirty="0"/>
                    </a:p>
                  </a:txBody>
                  <a:tcPr/>
                </a:tc>
                <a:tc>
                  <a:txBody>
                    <a:bodyPr/>
                    <a:lstStyle/>
                    <a:p>
                      <a:r>
                        <a:rPr lang="en-US" dirty="0" smtClean="0"/>
                        <a:t>3,738</a:t>
                      </a:r>
                    </a:p>
                  </a:txBody>
                  <a:tcPr/>
                </a:tc>
              </a:tr>
            </a:tbl>
          </a:graphicData>
        </a:graphic>
      </p:graphicFrame>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18</a:t>
            </a:fld>
            <a:endParaRPr lang="en-US"/>
          </a:p>
        </p:txBody>
      </p:sp>
      <p:sp>
        <p:nvSpPr>
          <p:cNvPr id="7" name="TextBox 6"/>
          <p:cNvSpPr txBox="1"/>
          <p:nvPr/>
        </p:nvSpPr>
        <p:spPr>
          <a:xfrm>
            <a:off x="531629" y="1233376"/>
            <a:ext cx="7921255" cy="923330"/>
          </a:xfrm>
          <a:prstGeom prst="rect">
            <a:avLst/>
          </a:prstGeom>
          <a:noFill/>
        </p:spPr>
        <p:txBody>
          <a:bodyPr wrap="square" rtlCol="0">
            <a:spAutoFit/>
          </a:bodyPr>
          <a:lstStyle/>
          <a:p>
            <a:r>
              <a:rPr lang="en-US" dirty="0" smtClean="0"/>
              <a:t>While survey respondents expressed they were less likely to join a live chat, text-based live chats were well-attended online, drawing anywhere from 383 to 3,738 attendees, with an average engagement time of 29 minutes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Education Lab Stories</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19</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EF2A374D-B09E-494D-B70D-815F44B90E2E}" type="slidenum">
              <a:rPr lang="en-US" smtClean="0">
                <a:latin typeface="Arial" pitchFamily="34" charset="0"/>
              </a:rPr>
              <a:pPr/>
              <a:t>2</a:t>
            </a:fld>
            <a:endParaRPr lang="en-US" smtClean="0">
              <a:latin typeface="Arial" pitchFamily="34" charset="0"/>
            </a:endParaRPr>
          </a:p>
        </p:txBody>
      </p:sp>
      <p:sp>
        <p:nvSpPr>
          <p:cNvPr id="15363" name="Rectangle 2"/>
          <p:cNvSpPr>
            <a:spLocks noGrp="1" noChangeArrowheads="1"/>
          </p:cNvSpPr>
          <p:nvPr>
            <p:ph type="title"/>
          </p:nvPr>
        </p:nvSpPr>
        <p:spPr>
          <a:xfrm>
            <a:off x="609600" y="381000"/>
            <a:ext cx="8077200" cy="579438"/>
          </a:xfrm>
        </p:spPr>
        <p:txBody>
          <a:bodyPr/>
          <a:lstStyle/>
          <a:p>
            <a:pPr eaLnBrk="1" hangingPunct="1"/>
            <a:r>
              <a:rPr lang="en-US" dirty="0" smtClean="0">
                <a:solidFill>
                  <a:schemeClr val="tx1"/>
                </a:solidFill>
              </a:rPr>
              <a:t>Education Lab</a:t>
            </a:r>
          </a:p>
        </p:txBody>
      </p:sp>
      <p:sp>
        <p:nvSpPr>
          <p:cNvPr id="5" name="Rectangle 4"/>
          <p:cNvSpPr/>
          <p:nvPr/>
        </p:nvSpPr>
        <p:spPr>
          <a:xfrm>
            <a:off x="1010092" y="915251"/>
            <a:ext cx="7176977" cy="646331"/>
          </a:xfrm>
          <a:prstGeom prst="rect">
            <a:avLst/>
          </a:prstGeom>
        </p:spPr>
        <p:txBody>
          <a:bodyPr wrap="square">
            <a:spAutoFit/>
          </a:bodyPr>
          <a:lstStyle/>
          <a:p>
            <a:r>
              <a:rPr lang="en-US" dirty="0" smtClean="0"/>
              <a:t>Education Lab is a yearlong project to spark meaningful conversations about education solutions in the Pacific Northwest.</a:t>
            </a:r>
            <a:endParaRPr lang="en-US" dirty="0"/>
          </a:p>
        </p:txBody>
      </p:sp>
      <p:pic>
        <p:nvPicPr>
          <p:cNvPr id="4098" name="Picture 2" descr="http://seattletimes.com/ABPub/2014/08/27/2024394622.jpg"/>
          <p:cNvPicPr>
            <a:picLocks noChangeAspect="1" noChangeArrowheads="1"/>
          </p:cNvPicPr>
          <p:nvPr/>
        </p:nvPicPr>
        <p:blipFill>
          <a:blip r:embed="rId3"/>
          <a:srcRect/>
          <a:stretch>
            <a:fillRect/>
          </a:stretch>
        </p:blipFill>
        <p:spPr bwMode="auto">
          <a:xfrm>
            <a:off x="1410217" y="1689618"/>
            <a:ext cx="5791200" cy="385762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Are Ed Lab Stories Different? </a:t>
            </a:r>
            <a:r>
              <a:rPr lang="en-US" sz="2400" dirty="0" smtClean="0"/>
              <a:t>(top stories) </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20</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 The  article seemed different from typical news stories [1-5 scale]</a:t>
            </a:r>
          </a:p>
          <a:p>
            <a:pPr algn="r"/>
            <a:r>
              <a:rPr lang="en-US" sz="800" dirty="0" smtClean="0"/>
              <a:t>Source: 2014 Education Lab Survey, The Seattle Times, September 2014</a:t>
            </a:r>
          </a:p>
        </p:txBody>
      </p:sp>
      <p:graphicFrame>
        <p:nvGraphicFramePr>
          <p:cNvPr id="9" name="Chart 8"/>
          <p:cNvGraphicFramePr>
            <a:graphicFrameLocks noGrp="1"/>
          </p:cNvGraphicFramePr>
          <p:nvPr/>
        </p:nvGraphicFramePr>
        <p:xfrm>
          <a:off x="238125" y="850605"/>
          <a:ext cx="8257289" cy="528438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2800" dirty="0" smtClean="0"/>
              <a:t>“Now that I've read this article, I think there are ways to effectively address this problem” (all stories)</a:t>
            </a:r>
            <a:endParaRPr lang="en-US" sz="28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21</a:t>
            </a:fld>
            <a:endParaRPr lang="en-US"/>
          </a:p>
        </p:txBody>
      </p:sp>
      <p:sp>
        <p:nvSpPr>
          <p:cNvPr id="7" name="TextBox 6"/>
          <p:cNvSpPr txBox="1">
            <a:spLocks noChangeArrowheads="1"/>
          </p:cNvSpPr>
          <p:nvPr/>
        </p:nvSpPr>
        <p:spPr bwMode="auto">
          <a:xfrm>
            <a:off x="0" y="6230086"/>
            <a:ext cx="9144000" cy="215444"/>
          </a:xfrm>
          <a:prstGeom prst="rect">
            <a:avLst/>
          </a:prstGeom>
          <a:noFill/>
          <a:ln w="9525">
            <a:noFill/>
            <a:miter lim="800000"/>
            <a:headEnd/>
            <a:tailEnd/>
          </a:ln>
        </p:spPr>
        <p:txBody>
          <a:bodyPr wrap="square">
            <a:spAutoFit/>
          </a:bodyPr>
          <a:lstStyle/>
          <a:p>
            <a:pPr algn="r"/>
            <a:r>
              <a:rPr lang="en-US" sz="800" dirty="0" smtClean="0"/>
              <a:t>Source: 2014 Education Lab Survey, The Seattle Times, September 2014, N=242</a:t>
            </a:r>
          </a:p>
        </p:txBody>
      </p:sp>
      <p:graphicFrame>
        <p:nvGraphicFramePr>
          <p:cNvPr id="8" name="Chart 7"/>
          <p:cNvGraphicFramePr>
            <a:graphicFrameLocks noGrp="1"/>
          </p:cNvGraphicFramePr>
          <p:nvPr/>
        </p:nvGraphicFramePr>
        <p:xfrm>
          <a:off x="133350" y="971549"/>
          <a:ext cx="8886825" cy="52292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“The story changed the way I think about this topic” (all stories)</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22</a:t>
            </a:fld>
            <a:endParaRPr lang="en-US"/>
          </a:p>
        </p:txBody>
      </p:sp>
      <p:sp>
        <p:nvSpPr>
          <p:cNvPr id="7" name="TextBox 6"/>
          <p:cNvSpPr txBox="1">
            <a:spLocks noChangeArrowheads="1"/>
          </p:cNvSpPr>
          <p:nvPr/>
        </p:nvSpPr>
        <p:spPr bwMode="auto">
          <a:xfrm>
            <a:off x="0" y="6241962"/>
            <a:ext cx="9144000" cy="215444"/>
          </a:xfrm>
          <a:prstGeom prst="rect">
            <a:avLst/>
          </a:prstGeom>
          <a:noFill/>
          <a:ln w="9525">
            <a:noFill/>
            <a:miter lim="800000"/>
            <a:headEnd/>
            <a:tailEnd/>
          </a:ln>
        </p:spPr>
        <p:txBody>
          <a:bodyPr wrap="square">
            <a:spAutoFit/>
          </a:bodyPr>
          <a:lstStyle/>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38125" y="985651"/>
          <a:ext cx="8667750" cy="520139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“I appreciated the focus on a solution that seemed to be working” (all stories)</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23</a:t>
            </a:fld>
            <a:endParaRPr lang="en-US"/>
          </a:p>
        </p:txBody>
      </p:sp>
      <p:sp>
        <p:nvSpPr>
          <p:cNvPr id="7" name="TextBox 6"/>
          <p:cNvSpPr txBox="1">
            <a:spLocks noChangeArrowheads="1"/>
          </p:cNvSpPr>
          <p:nvPr/>
        </p:nvSpPr>
        <p:spPr bwMode="auto">
          <a:xfrm>
            <a:off x="0" y="6241962"/>
            <a:ext cx="9144000" cy="215444"/>
          </a:xfrm>
          <a:prstGeom prst="rect">
            <a:avLst/>
          </a:prstGeom>
          <a:noFill/>
          <a:ln w="9525">
            <a:noFill/>
            <a:miter lim="800000"/>
            <a:headEnd/>
            <a:tailEnd/>
          </a:ln>
        </p:spPr>
        <p:txBody>
          <a:bodyPr wrap="square">
            <a:spAutoFit/>
          </a:bodyPr>
          <a:lstStyle/>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238125" y="999460"/>
          <a:ext cx="8905875" cy="527374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Less Lecturing, more doing: New Approach for AP Classes</a:t>
            </a:r>
            <a:br>
              <a:rPr lang="en-US" dirty="0" smtClean="0"/>
            </a:b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24</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38124" y="1056903"/>
          <a:ext cx="8905875" cy="495201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Solutions Journalism</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25</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753" y="315961"/>
            <a:ext cx="8963247" cy="594692"/>
          </a:xfrm>
        </p:spPr>
        <p:txBody>
          <a:bodyPr/>
          <a:lstStyle/>
          <a:p>
            <a:r>
              <a:rPr lang="en-US" sz="2400" dirty="0" smtClean="0"/>
              <a:t>Solutions Journalism’s mission is to present issues, tell stories, identify potential solutions and/or motivate citizen involvement. Based on what you had read in The Seattle Times Education Lab Series, how do you think these stories are or are not accomplishing the Solutions Journalism mission?</a:t>
            </a:r>
            <a:endParaRPr lang="en-US" sz="24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26</a:t>
            </a:fld>
            <a:endParaRPr lang="en-US"/>
          </a:p>
        </p:txBody>
      </p:sp>
      <p:sp>
        <p:nvSpPr>
          <p:cNvPr id="7" name="TextBox 6"/>
          <p:cNvSpPr txBox="1">
            <a:spLocks noChangeArrowheads="1"/>
          </p:cNvSpPr>
          <p:nvPr/>
        </p:nvSpPr>
        <p:spPr bwMode="auto">
          <a:xfrm>
            <a:off x="0" y="6113721"/>
            <a:ext cx="9144000" cy="338554"/>
          </a:xfrm>
          <a:prstGeom prst="rect">
            <a:avLst/>
          </a:prstGeom>
          <a:noFill/>
          <a:ln w="9525">
            <a:noFill/>
            <a:miter lim="800000"/>
            <a:headEnd/>
            <a:tailEnd/>
          </a:ln>
        </p:spPr>
        <p:txBody>
          <a:bodyPr wrap="square">
            <a:spAutoFit/>
          </a:bodyPr>
          <a:lstStyle/>
          <a:p>
            <a:pPr algn="r"/>
            <a:endParaRPr lang="en-US" sz="800" dirty="0" smtClean="0"/>
          </a:p>
          <a:p>
            <a:pPr algn="r"/>
            <a:r>
              <a:rPr lang="en-US" sz="800" dirty="0" smtClean="0"/>
              <a:t>Source: 2014 Education Lab Survey, The Seattle Times, September 2014</a:t>
            </a:r>
          </a:p>
        </p:txBody>
      </p:sp>
      <p:sp>
        <p:nvSpPr>
          <p:cNvPr id="11" name="Content Placeholder 2"/>
          <p:cNvSpPr>
            <a:spLocks noGrp="1"/>
          </p:cNvSpPr>
          <p:nvPr>
            <p:ph idx="1"/>
          </p:nvPr>
        </p:nvSpPr>
        <p:spPr>
          <a:xfrm>
            <a:off x="193732" y="2147776"/>
            <a:ext cx="8763989" cy="3795823"/>
          </a:xfrm>
        </p:spPr>
        <p:txBody>
          <a:bodyPr/>
          <a:lstStyle/>
          <a:p>
            <a:pPr lvl="1">
              <a:buNone/>
            </a:pPr>
            <a:r>
              <a:rPr lang="en-US" sz="2000" b="1" dirty="0" smtClean="0">
                <a:solidFill>
                  <a:schemeClr val="tx1"/>
                </a:solidFill>
                <a:latin typeface="+mn-lt"/>
              </a:rPr>
              <a:t>Education Lab articles are meeting their mission</a:t>
            </a:r>
            <a:r>
              <a:rPr lang="en-US" sz="2000" dirty="0" smtClean="0">
                <a:solidFill>
                  <a:schemeClr val="tx1"/>
                </a:solidFill>
                <a:latin typeface="+mn-lt"/>
              </a:rPr>
              <a:t>: The strongest theme in the open-ended responses is that the articles are meeting their mission (151 of 400 comments). </a:t>
            </a:r>
            <a:endParaRPr lang="en-US" dirty="0" smtClean="0">
              <a:solidFill>
                <a:schemeClr val="tx1"/>
              </a:solidFill>
              <a:latin typeface="+mn-lt"/>
            </a:endParaRPr>
          </a:p>
          <a:p>
            <a:pPr lvl="1">
              <a:buNone/>
            </a:pPr>
            <a:r>
              <a:rPr lang="en-US" sz="2000" b="1" dirty="0" smtClean="0">
                <a:solidFill>
                  <a:schemeClr val="tx1"/>
                </a:solidFill>
                <a:latin typeface="+mn-lt"/>
              </a:rPr>
              <a:t>Education Lab articles do not provide specific actions for readers to take: </a:t>
            </a:r>
            <a:r>
              <a:rPr lang="en-US" sz="2000" dirty="0" smtClean="0">
                <a:solidFill>
                  <a:schemeClr val="tx1"/>
                </a:solidFill>
                <a:latin typeface="+mn-lt"/>
              </a:rPr>
              <a:t>Another, less common, theme is respondents indicating that the articles achieve portions of the mission but may lack clear directives to motivate citizen involvement </a:t>
            </a:r>
          </a:p>
          <a:p>
            <a:pPr lvl="1">
              <a:buNone/>
            </a:pPr>
            <a:r>
              <a:rPr lang="en-US" sz="2000" b="1" dirty="0" smtClean="0">
                <a:solidFill>
                  <a:schemeClr val="tx1"/>
                </a:solidFill>
                <a:latin typeface="+mn-lt"/>
              </a:rPr>
              <a:t>Opinions about solutions journalism are mixed: </a:t>
            </a:r>
            <a:r>
              <a:rPr lang="en-US" sz="2000" dirty="0" smtClean="0">
                <a:solidFill>
                  <a:schemeClr val="tx1"/>
                </a:solidFill>
                <a:latin typeface="+mn-lt"/>
              </a:rPr>
              <a:t>Some respondents reacted favorably to the positive, solutions-oriented presentation of the information while some respondents reacted negatively to the approach describing it as “biased.”</a:t>
            </a:r>
          </a:p>
          <a:p>
            <a:endParaRPr lang="en-US" sz="2000" b="1" dirty="0" smtClean="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223" y="163769"/>
            <a:ext cx="8524668" cy="594692"/>
          </a:xfrm>
        </p:spPr>
        <p:txBody>
          <a:bodyPr/>
          <a:lstStyle/>
          <a:p>
            <a:r>
              <a:rPr lang="en-US" dirty="0" smtClean="0"/>
              <a:t>Meeting the Mission of Solution’s Journalism </a:t>
            </a:r>
            <a:r>
              <a:rPr lang="en-US" sz="2000" dirty="0" smtClean="0"/>
              <a:t>(151 comments)</a:t>
            </a:r>
            <a:endParaRPr lang="en-US" dirty="0"/>
          </a:p>
        </p:txBody>
      </p:sp>
      <p:sp>
        <p:nvSpPr>
          <p:cNvPr id="3" name="Content Placeholder 2"/>
          <p:cNvSpPr>
            <a:spLocks noGrp="1"/>
          </p:cNvSpPr>
          <p:nvPr>
            <p:ph sz="half" idx="1"/>
          </p:nvPr>
        </p:nvSpPr>
        <p:spPr>
          <a:xfrm>
            <a:off x="138222" y="1027217"/>
            <a:ext cx="8867555" cy="5252483"/>
          </a:xfrm>
        </p:spPr>
        <p:txBody>
          <a:bodyPr/>
          <a:lstStyle/>
          <a:p>
            <a:pPr>
              <a:spcBef>
                <a:spcPts val="200"/>
              </a:spcBef>
              <a:buNone/>
            </a:pPr>
            <a:r>
              <a:rPr lang="en-US" sz="1600" i="1" dirty="0" smtClean="0">
                <a:solidFill>
                  <a:schemeClr val="tx1"/>
                </a:solidFill>
                <a:latin typeface="+mn-lt"/>
                <a:cs typeface="+mn-cs"/>
              </a:rPr>
              <a:t>Appreciate positive solutions in real-world local schools. – Citizen</a:t>
            </a:r>
          </a:p>
          <a:p>
            <a:pPr>
              <a:spcBef>
                <a:spcPts val="200"/>
              </a:spcBef>
              <a:buNone/>
            </a:pPr>
            <a:endParaRPr lang="en-US" sz="1600" i="1" dirty="0" smtClean="0">
              <a:solidFill>
                <a:schemeClr val="tx1"/>
              </a:solidFill>
              <a:latin typeface="+mn-lt"/>
              <a:cs typeface="+mn-cs"/>
            </a:endParaRPr>
          </a:p>
          <a:p>
            <a:pPr>
              <a:spcBef>
                <a:spcPts val="200"/>
              </a:spcBef>
              <a:buNone/>
            </a:pPr>
            <a:r>
              <a:rPr lang="en-US" sz="1600" i="1" dirty="0" smtClean="0">
                <a:solidFill>
                  <a:schemeClr val="tx1"/>
                </a:solidFill>
                <a:latin typeface="+mn-lt"/>
                <a:cs typeface="+mn-cs"/>
              </a:rPr>
              <a:t>As a teacher they offer me inspiration and information to do everything I can to help.-Education professional and parent</a:t>
            </a:r>
          </a:p>
          <a:p>
            <a:pPr>
              <a:spcBef>
                <a:spcPts val="200"/>
              </a:spcBef>
              <a:buNone/>
            </a:pPr>
            <a:endParaRPr lang="en-US" sz="1600" i="1" dirty="0" smtClean="0">
              <a:solidFill>
                <a:schemeClr val="tx1"/>
              </a:solidFill>
              <a:latin typeface="+mn-lt"/>
              <a:cs typeface="+mn-cs"/>
            </a:endParaRPr>
          </a:p>
          <a:p>
            <a:pPr>
              <a:spcBef>
                <a:spcPts val="200"/>
              </a:spcBef>
              <a:buNone/>
            </a:pPr>
            <a:r>
              <a:rPr lang="en-US" sz="1600" i="1" dirty="0" smtClean="0">
                <a:solidFill>
                  <a:schemeClr val="tx1"/>
                </a:solidFill>
                <a:latin typeface="+mn-lt"/>
                <a:cs typeface="+mn-cs"/>
              </a:rPr>
              <a:t>Education Lab is shining light on solutions for problems that many schools struggle with. I find it refreshing and stimulating intellectually to read the stories written for Education Lab. I look forward to each new story. I talk with colleagues about the stories published in the Times.- </a:t>
            </a:r>
            <a:r>
              <a:rPr lang="en-US" sz="1600" i="1" dirty="0" smtClean="0">
                <a:solidFill>
                  <a:prstClr val="black"/>
                </a:solidFill>
                <a:latin typeface="Times New Roman"/>
              </a:rPr>
              <a:t>Education professional and parent</a:t>
            </a:r>
          </a:p>
          <a:p>
            <a:pPr>
              <a:spcBef>
                <a:spcPts val="200"/>
              </a:spcBef>
              <a:buNone/>
            </a:pPr>
            <a:endParaRPr lang="en-US" sz="1600" i="1" dirty="0" smtClean="0">
              <a:solidFill>
                <a:schemeClr val="tx1"/>
              </a:solidFill>
              <a:latin typeface="+mn-lt"/>
              <a:cs typeface="+mn-cs"/>
            </a:endParaRPr>
          </a:p>
          <a:p>
            <a:pPr>
              <a:spcBef>
                <a:spcPts val="200"/>
              </a:spcBef>
              <a:buNone/>
            </a:pPr>
            <a:r>
              <a:rPr lang="en-US" sz="1600" i="1" dirty="0" smtClean="0">
                <a:solidFill>
                  <a:schemeClr val="tx1"/>
                </a:solidFill>
                <a:latin typeface="+mn-lt"/>
                <a:cs typeface="+mn-cs"/>
              </a:rPr>
              <a:t>I believe it does motivate citizen involvement - by allowing for commenting it fosters a community feeling.- Education professional</a:t>
            </a:r>
          </a:p>
          <a:p>
            <a:pPr>
              <a:spcBef>
                <a:spcPts val="200"/>
              </a:spcBef>
              <a:buNone/>
            </a:pPr>
            <a:endParaRPr lang="en-US" sz="1600" i="1" dirty="0" smtClean="0">
              <a:solidFill>
                <a:schemeClr val="tx1"/>
              </a:solidFill>
              <a:latin typeface="+mn-lt"/>
              <a:cs typeface="+mn-cs"/>
            </a:endParaRPr>
          </a:p>
          <a:p>
            <a:pPr>
              <a:spcBef>
                <a:spcPts val="200"/>
              </a:spcBef>
              <a:buNone/>
            </a:pPr>
            <a:r>
              <a:rPr lang="en-US" sz="1600" i="1" dirty="0" smtClean="0">
                <a:solidFill>
                  <a:schemeClr val="tx1"/>
                </a:solidFill>
                <a:latin typeface="+mn-lt"/>
                <a:cs typeface="+mn-cs"/>
              </a:rPr>
              <a:t>I can use them in my classroom to discuss issues relevant to my students.- Education professional</a:t>
            </a:r>
          </a:p>
          <a:p>
            <a:pPr>
              <a:spcBef>
                <a:spcPts val="200"/>
              </a:spcBef>
              <a:buNone/>
            </a:pPr>
            <a:endParaRPr lang="en-US" sz="1600" i="1" dirty="0" smtClean="0">
              <a:solidFill>
                <a:schemeClr val="tx1"/>
              </a:solidFill>
              <a:latin typeface="+mn-lt"/>
              <a:cs typeface="+mn-cs"/>
            </a:endParaRPr>
          </a:p>
          <a:p>
            <a:pPr>
              <a:spcBef>
                <a:spcPts val="200"/>
              </a:spcBef>
              <a:buNone/>
            </a:pPr>
            <a:r>
              <a:rPr lang="en-US" sz="1600" i="1" dirty="0" smtClean="0">
                <a:solidFill>
                  <a:schemeClr val="tx1"/>
                </a:solidFill>
                <a:latin typeface="+mn-lt"/>
                <a:cs typeface="+mn-cs"/>
              </a:rPr>
              <a:t>I think the solutions journalism's mission is being achieved. This is an incredible series and I hope that you continue it indefinitely. It has helped in more ways than you an imagine. I hear colleagues talking about the articles.  I see parents willing to step up and help as well as ask crucial questions of their kids' schools and administrators. Please continue this series until we get it right. –Education professional and parent</a:t>
            </a:r>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94" y="143630"/>
            <a:ext cx="8524668" cy="594692"/>
          </a:xfrm>
        </p:spPr>
        <p:txBody>
          <a:bodyPr/>
          <a:lstStyle/>
          <a:p>
            <a:r>
              <a:rPr lang="en-US" sz="3200" dirty="0" smtClean="0"/>
              <a:t>Respondents Unsure if Stories are Motivating </a:t>
            </a:r>
            <a:br>
              <a:rPr lang="en-US" sz="3200" dirty="0" smtClean="0"/>
            </a:br>
            <a:r>
              <a:rPr lang="en-US" sz="2000" dirty="0" smtClean="0"/>
              <a:t>(22 comments)</a:t>
            </a:r>
            <a:endParaRPr lang="en-US" sz="3200" dirty="0"/>
          </a:p>
        </p:txBody>
      </p:sp>
      <p:sp>
        <p:nvSpPr>
          <p:cNvPr id="3" name="Content Placeholder 2"/>
          <p:cNvSpPr>
            <a:spLocks noGrp="1"/>
          </p:cNvSpPr>
          <p:nvPr>
            <p:ph sz="half" idx="1"/>
          </p:nvPr>
        </p:nvSpPr>
        <p:spPr>
          <a:xfrm>
            <a:off x="212651" y="914400"/>
            <a:ext cx="8718697" cy="5071730"/>
          </a:xfrm>
        </p:spPr>
        <p:txBody>
          <a:bodyPr/>
          <a:lstStyle/>
          <a:p>
            <a:pPr>
              <a:spcBef>
                <a:spcPts val="200"/>
              </a:spcBef>
              <a:buNone/>
            </a:pPr>
            <a:r>
              <a:rPr lang="en-US" sz="2000" i="1" dirty="0" smtClean="0">
                <a:solidFill>
                  <a:schemeClr val="tx1"/>
                </a:solidFill>
                <a:latin typeface="+mn-lt"/>
                <a:cs typeface="+mn-cs"/>
              </a:rPr>
              <a:t>I believe that these articles are on the path to fulfilling the mission.  Would like to see a more direct call to action if part of the mission is to motivate citizen involvement. – Parent</a:t>
            </a:r>
          </a:p>
          <a:p>
            <a:pPr>
              <a:spcBef>
                <a:spcPts val="200"/>
              </a:spcBef>
              <a:buNone/>
            </a:pPr>
            <a:endParaRPr lang="en-US" sz="2000" i="1" dirty="0" smtClean="0">
              <a:solidFill>
                <a:schemeClr val="tx1"/>
              </a:solidFill>
              <a:latin typeface="+mn-lt"/>
              <a:cs typeface="+mn-cs"/>
            </a:endParaRPr>
          </a:p>
          <a:p>
            <a:pPr>
              <a:spcBef>
                <a:spcPts val="200"/>
              </a:spcBef>
              <a:buNone/>
            </a:pPr>
            <a:r>
              <a:rPr lang="en-US" sz="2000" i="1" dirty="0" smtClean="0">
                <a:solidFill>
                  <a:schemeClr val="tx1"/>
                </a:solidFill>
                <a:latin typeface="+mn-lt"/>
                <a:cs typeface="+mn-cs"/>
              </a:rPr>
              <a:t>I think the stories are educating the reader about problems and solutions in education.  I'm not sure whether they motivate citizen involvement  unless you mean by how a person votes.- Education professional</a:t>
            </a:r>
          </a:p>
          <a:p>
            <a:pPr>
              <a:spcBef>
                <a:spcPts val="200"/>
              </a:spcBef>
              <a:buNone/>
            </a:pPr>
            <a:endParaRPr lang="en-US" sz="2000" i="1" dirty="0" smtClean="0">
              <a:solidFill>
                <a:schemeClr val="tx1"/>
              </a:solidFill>
              <a:latin typeface="+mn-lt"/>
              <a:cs typeface="+mn-cs"/>
            </a:endParaRPr>
          </a:p>
          <a:p>
            <a:pPr>
              <a:spcBef>
                <a:spcPts val="200"/>
              </a:spcBef>
              <a:buNone/>
            </a:pPr>
            <a:r>
              <a:rPr lang="en-US" sz="2000" i="1" dirty="0" smtClean="0">
                <a:solidFill>
                  <a:schemeClr val="tx1"/>
                </a:solidFill>
                <a:latin typeface="+mn-lt"/>
                <a:cs typeface="+mn-cs"/>
              </a:rPr>
              <a:t>I think they are not accomplishing encouraging readers to get involved because they don't explain how. – Parent </a:t>
            </a:r>
          </a:p>
          <a:p>
            <a:pPr>
              <a:spcBef>
                <a:spcPts val="200"/>
              </a:spcBef>
              <a:buNone/>
            </a:pPr>
            <a:endParaRPr lang="en-US" sz="2000" i="1" dirty="0" smtClean="0">
              <a:solidFill>
                <a:schemeClr val="tx1"/>
              </a:solidFill>
              <a:latin typeface="+mn-lt"/>
              <a:cs typeface="+mn-cs"/>
            </a:endParaRPr>
          </a:p>
          <a:p>
            <a:pPr>
              <a:spcBef>
                <a:spcPts val="200"/>
              </a:spcBef>
              <a:buNone/>
            </a:pPr>
            <a:r>
              <a:rPr lang="en-US" sz="2000" i="1" dirty="0" smtClean="0">
                <a:solidFill>
                  <a:schemeClr val="tx1"/>
                </a:solidFill>
                <a:latin typeface="+mn-lt"/>
                <a:cs typeface="+mn-cs"/>
              </a:rPr>
              <a:t>I think they are doing a great job at highlighting areas of strength and success. However, I am not sure how well they are at linking others to resources to achieve similar successes. – Education professional</a:t>
            </a:r>
          </a:p>
          <a:p>
            <a:pPr>
              <a:spcBef>
                <a:spcPts val="200"/>
              </a:spcBef>
              <a:buNone/>
            </a:pPr>
            <a:endParaRPr lang="en-US" sz="2000" i="1" dirty="0" smtClean="0">
              <a:solidFill>
                <a:schemeClr val="tx1"/>
              </a:solidFill>
              <a:latin typeface="+mn-lt"/>
              <a:cs typeface="+mn-cs"/>
            </a:endParaRPr>
          </a:p>
          <a:p>
            <a:pPr>
              <a:spcBef>
                <a:spcPts val="200"/>
              </a:spcBef>
              <a:buNone/>
            </a:pPr>
            <a:r>
              <a:rPr lang="en-US" sz="2000" i="1" dirty="0" smtClean="0">
                <a:solidFill>
                  <a:schemeClr val="tx1"/>
                </a:solidFill>
                <a:latin typeface="+mn-lt"/>
                <a:cs typeface="+mn-cs"/>
              </a:rPr>
              <a:t> I don't remember a lot of content for motivating the average citizen involvement, for people who aren't families of the students. - Citizen</a:t>
            </a:r>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29</a:t>
            </a:fld>
            <a:endParaRPr lang="en-US"/>
          </a:p>
        </p:txBody>
      </p:sp>
      <p:sp>
        <p:nvSpPr>
          <p:cNvPr id="6" name="Title 1"/>
          <p:cNvSpPr>
            <a:spLocks noGrp="1"/>
          </p:cNvSpPr>
          <p:nvPr>
            <p:ph type="title"/>
          </p:nvPr>
        </p:nvSpPr>
        <p:spPr>
          <a:xfrm>
            <a:off x="180753" y="207425"/>
            <a:ext cx="8963247" cy="594692"/>
          </a:xfrm>
        </p:spPr>
        <p:txBody>
          <a:bodyPr/>
          <a:lstStyle/>
          <a:p>
            <a:r>
              <a:rPr lang="en-US" dirty="0" smtClean="0"/>
              <a:t>Bias </a:t>
            </a:r>
            <a:r>
              <a:rPr lang="en-US" sz="1800" dirty="0" smtClean="0"/>
              <a:t>(16 comments)</a:t>
            </a:r>
            <a:endParaRPr lang="en-US" dirty="0"/>
          </a:p>
        </p:txBody>
      </p:sp>
      <p:sp>
        <p:nvSpPr>
          <p:cNvPr id="7" name="Rectangle 6"/>
          <p:cNvSpPr/>
          <p:nvPr/>
        </p:nvSpPr>
        <p:spPr>
          <a:xfrm>
            <a:off x="278931" y="564217"/>
            <a:ext cx="8133907" cy="6801862"/>
          </a:xfrm>
          <a:prstGeom prst="rect">
            <a:avLst/>
          </a:prstGeom>
        </p:spPr>
        <p:txBody>
          <a:bodyPr wrap="square">
            <a:spAutoFit/>
          </a:bodyPr>
          <a:lstStyle/>
          <a:p>
            <a:r>
              <a:rPr lang="en-US" sz="1600" i="1" dirty="0" smtClean="0"/>
              <a:t>The underwriting of daily newspaper journalism by Gates, either directly or indirectly, has compromised, perhaps fatally, the Seattle Times' credibility as a news source. – Newsletter recipient </a:t>
            </a:r>
          </a:p>
          <a:p>
            <a:endParaRPr lang="en-US" sz="1600" i="1" dirty="0" smtClean="0"/>
          </a:p>
          <a:p>
            <a:r>
              <a:rPr lang="en-US" sz="1600" i="1" dirty="0" smtClean="0"/>
              <a:t>Generally, I find the Seattle Times coverage of educational issues to be incredibly slanted and biased, typically seeking any opportunity to bash teachers. – Education professional</a:t>
            </a:r>
          </a:p>
          <a:p>
            <a:endParaRPr lang="en-US" sz="1600" i="1" dirty="0" smtClean="0"/>
          </a:p>
          <a:p>
            <a:r>
              <a:rPr lang="en-US" sz="1600" i="1" dirty="0" smtClean="0"/>
              <a:t>Given the Seattle Times editorial bias in favor of charter schools, I am skeptical of any education story the Times promotes. – Citizen</a:t>
            </a:r>
          </a:p>
          <a:p>
            <a:endParaRPr lang="en-US" sz="1600" i="1" dirty="0" smtClean="0"/>
          </a:p>
          <a:p>
            <a:r>
              <a:rPr lang="en-US" sz="1600" i="1" dirty="0" smtClean="0"/>
              <a:t>I think the stories are very unbiased.- Educator and parent</a:t>
            </a:r>
          </a:p>
          <a:p>
            <a:endParaRPr lang="en-US" sz="1600" i="1" dirty="0" smtClean="0"/>
          </a:p>
          <a:p>
            <a:r>
              <a:rPr lang="en-US" sz="1600" i="1" dirty="0" smtClean="0"/>
              <a:t>Inherently unreliable, based on gates foundation funding.  Clear anti-educator slant that mimics the editorial board. – Newsletter recipient</a:t>
            </a:r>
          </a:p>
          <a:p>
            <a:endParaRPr lang="en-US" sz="1600" i="1" dirty="0" smtClean="0"/>
          </a:p>
          <a:p>
            <a:r>
              <a:rPr lang="en-US" sz="1600" i="1" dirty="0" smtClean="0"/>
              <a:t>The stories need to have less bias towards corporate reform efforts funded by the Gates Foundation--which is far too obvious in the majority of stories. Journalism should remain non-biased.- Education professional</a:t>
            </a:r>
          </a:p>
          <a:p>
            <a:endParaRPr lang="en-US" sz="1600" i="1" dirty="0" smtClean="0"/>
          </a:p>
          <a:p>
            <a:r>
              <a:rPr lang="en-US" sz="1600" i="1" dirty="0" smtClean="0"/>
              <a:t>The stories seemed slanted towards Education reformers viewpoints. Since Gates Foundation paid for them I never trusted them, to be honest. - Parent</a:t>
            </a:r>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EF2A374D-B09E-494D-B70D-815F44B90E2E}" type="slidenum">
              <a:rPr lang="en-US" smtClean="0">
                <a:latin typeface="Arial" pitchFamily="34" charset="0"/>
              </a:rPr>
              <a:pPr/>
              <a:t>3</a:t>
            </a:fld>
            <a:endParaRPr lang="en-US" smtClean="0">
              <a:latin typeface="Arial" pitchFamily="34" charset="0"/>
            </a:endParaRPr>
          </a:p>
        </p:txBody>
      </p:sp>
      <p:sp>
        <p:nvSpPr>
          <p:cNvPr id="15363" name="Rectangle 2"/>
          <p:cNvSpPr>
            <a:spLocks noGrp="1" noChangeArrowheads="1"/>
          </p:cNvSpPr>
          <p:nvPr>
            <p:ph type="title"/>
          </p:nvPr>
        </p:nvSpPr>
        <p:spPr>
          <a:xfrm>
            <a:off x="609600" y="381000"/>
            <a:ext cx="8077200" cy="579438"/>
          </a:xfrm>
        </p:spPr>
        <p:txBody>
          <a:bodyPr/>
          <a:lstStyle/>
          <a:p>
            <a:pPr eaLnBrk="1" hangingPunct="1"/>
            <a:r>
              <a:rPr lang="en-US" dirty="0" smtClean="0">
                <a:solidFill>
                  <a:schemeClr val="tx1"/>
                </a:solidFill>
              </a:rPr>
              <a:t>Objectives and Methodology</a:t>
            </a:r>
          </a:p>
        </p:txBody>
      </p:sp>
      <p:sp>
        <p:nvSpPr>
          <p:cNvPr id="15364" name="Rectangle 3"/>
          <p:cNvSpPr>
            <a:spLocks noGrp="1" noChangeArrowheads="1"/>
          </p:cNvSpPr>
          <p:nvPr>
            <p:ph type="body" idx="1"/>
          </p:nvPr>
        </p:nvSpPr>
        <p:spPr>
          <a:xfrm>
            <a:off x="524539" y="1041991"/>
            <a:ext cx="7848600" cy="5204429"/>
          </a:xfrm>
        </p:spPr>
        <p:txBody>
          <a:bodyPr/>
          <a:lstStyle/>
          <a:p>
            <a:pPr marL="0" indent="0" eaLnBrk="1" hangingPunct="1">
              <a:buNone/>
            </a:pPr>
            <a:r>
              <a:rPr lang="en-US" sz="1800" b="1" dirty="0" smtClean="0">
                <a:solidFill>
                  <a:schemeClr val="tx1"/>
                </a:solidFill>
                <a:latin typeface="+mn-lt"/>
              </a:rPr>
              <a:t>Background and Objectives</a:t>
            </a:r>
          </a:p>
          <a:p>
            <a:pPr marL="0" lvl="0" indent="0">
              <a:buNone/>
            </a:pPr>
            <a:r>
              <a:rPr lang="en-US" sz="2000" b="0" dirty="0" smtClean="0">
                <a:solidFill>
                  <a:schemeClr val="tx1"/>
                </a:solidFill>
                <a:latin typeface="+mn-lt"/>
              </a:rPr>
              <a:t>This study was developed to assess the brand awareness of Education Lab and reader response to the series. Education Lab began publishing stories in October of 2013. </a:t>
            </a:r>
          </a:p>
          <a:p>
            <a:pPr marL="0" lvl="0" indent="0">
              <a:buNone/>
            </a:pPr>
            <a:endParaRPr lang="en-US" sz="1000" dirty="0" smtClean="0">
              <a:solidFill>
                <a:schemeClr val="tx1"/>
              </a:solidFill>
              <a:latin typeface="+mn-lt"/>
            </a:endParaRPr>
          </a:p>
          <a:p>
            <a:pPr marL="0" indent="0">
              <a:buNone/>
            </a:pPr>
            <a:r>
              <a:rPr lang="en-US" sz="1800" b="1" dirty="0" smtClean="0">
                <a:solidFill>
                  <a:schemeClr val="tx1"/>
                </a:solidFill>
                <a:latin typeface="+mn-lt"/>
              </a:rPr>
              <a:t>The specific objectives of the study were to:</a:t>
            </a:r>
          </a:p>
          <a:p>
            <a:pPr lvl="1"/>
            <a:r>
              <a:rPr lang="en-US" sz="2000" dirty="0" smtClean="0">
                <a:solidFill>
                  <a:schemeClr val="tx1"/>
                </a:solidFill>
                <a:latin typeface="+mn-lt"/>
              </a:rPr>
              <a:t>Review how respondents learned about the coverage (e.g., in-paper, online, social media, etc.)</a:t>
            </a:r>
          </a:p>
          <a:p>
            <a:pPr marR="0" lvl="1"/>
            <a:r>
              <a:rPr lang="en-US" sz="2000" dirty="0" smtClean="0">
                <a:solidFill>
                  <a:schemeClr val="tx1"/>
                </a:solidFill>
                <a:latin typeface="+mn-lt"/>
              </a:rPr>
              <a:t>Assess brand awareness of Education Lab, online and in print</a:t>
            </a:r>
          </a:p>
          <a:p>
            <a:pPr marR="0" lvl="1"/>
            <a:r>
              <a:rPr lang="en-US" sz="2000" dirty="0" smtClean="0">
                <a:solidFill>
                  <a:schemeClr val="tx1"/>
                </a:solidFill>
                <a:latin typeface="+mn-lt"/>
              </a:rPr>
              <a:t>Assess whether readers feel this is a “different” form of reporting</a:t>
            </a:r>
          </a:p>
          <a:p>
            <a:pPr marR="0" lvl="1"/>
            <a:r>
              <a:rPr lang="en-US" sz="2000" dirty="0" smtClean="0">
                <a:solidFill>
                  <a:schemeClr val="tx1"/>
                </a:solidFill>
                <a:latin typeface="+mn-lt"/>
              </a:rPr>
              <a:t>Assess level of response to this content (e.g., thought about it, commented, forwarded to a friend, etc.)</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Reading Behavior</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30</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31</a:t>
            </a:fld>
            <a:endParaRPr lang="en-US"/>
          </a:p>
        </p:txBody>
      </p:sp>
      <p:sp>
        <p:nvSpPr>
          <p:cNvPr id="1142786" name="Rectangle 2"/>
          <p:cNvSpPr>
            <a:spLocks noGrp="1" noChangeArrowheads="1"/>
          </p:cNvSpPr>
          <p:nvPr>
            <p:ph type="title"/>
          </p:nvPr>
        </p:nvSpPr>
        <p:spPr>
          <a:xfrm>
            <a:off x="497774" y="162296"/>
            <a:ext cx="7696200" cy="579438"/>
          </a:xfrm>
        </p:spPr>
        <p:txBody>
          <a:bodyPr/>
          <a:lstStyle/>
          <a:p>
            <a:r>
              <a:rPr lang="en-US" dirty="0" smtClean="0">
                <a:solidFill>
                  <a:schemeClr val="tx1"/>
                </a:solidFill>
              </a:rPr>
              <a:t>Sunday Printed</a:t>
            </a:r>
            <a:endParaRPr lang="en-US" dirty="0">
              <a:solidFill>
                <a:schemeClr val="tx1"/>
              </a:solidFill>
            </a:endParaRPr>
          </a:p>
        </p:txBody>
      </p:sp>
      <p:graphicFrame>
        <p:nvGraphicFramePr>
          <p:cNvPr id="6" name="Chart 5"/>
          <p:cNvGraphicFramePr>
            <a:graphicFrameLocks noGrp="1"/>
          </p:cNvGraphicFramePr>
          <p:nvPr/>
        </p:nvGraphicFramePr>
        <p:xfrm>
          <a:off x="239795" y="736270"/>
          <a:ext cx="8732755" cy="53406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How often do you read the Sunday Seattle Times printed newspaper? </a:t>
            </a:r>
          </a:p>
          <a:p>
            <a:pPr algn="r"/>
            <a:r>
              <a:rPr lang="en-US" sz="800" dirty="0" smtClean="0"/>
              <a:t>Source: 2014 Education Lab Survey, The Seattle Times, September 2014</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32</a:t>
            </a:fld>
            <a:endParaRPr lang="en-US"/>
          </a:p>
        </p:txBody>
      </p:sp>
      <p:sp>
        <p:nvSpPr>
          <p:cNvPr id="1142786" name="Rectangle 2"/>
          <p:cNvSpPr>
            <a:spLocks noGrp="1" noChangeArrowheads="1"/>
          </p:cNvSpPr>
          <p:nvPr>
            <p:ph type="title"/>
          </p:nvPr>
        </p:nvSpPr>
        <p:spPr>
          <a:xfrm>
            <a:off x="497774" y="162296"/>
            <a:ext cx="7696200" cy="579438"/>
          </a:xfrm>
        </p:spPr>
        <p:txBody>
          <a:bodyPr/>
          <a:lstStyle/>
          <a:p>
            <a:r>
              <a:rPr lang="en-US" dirty="0" smtClean="0">
                <a:solidFill>
                  <a:schemeClr val="tx1"/>
                </a:solidFill>
              </a:rPr>
              <a:t>Weekday Printed</a:t>
            </a:r>
            <a:endParaRPr lang="en-US" dirty="0">
              <a:solidFill>
                <a:schemeClr val="tx1"/>
              </a:solidFill>
            </a:endParaRPr>
          </a:p>
        </p:txBody>
      </p:sp>
      <p:graphicFrame>
        <p:nvGraphicFramePr>
          <p:cNvPr id="5" name="Chart 4"/>
          <p:cNvGraphicFramePr>
            <a:graphicFrameLocks noGrp="1"/>
          </p:cNvGraphicFramePr>
          <p:nvPr/>
        </p:nvGraphicFramePr>
        <p:xfrm>
          <a:off x="577970" y="831273"/>
          <a:ext cx="8102893" cy="531936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How often do you read the weekday, Monday through Saturday, Seattle Times printed newspaper?</a:t>
            </a:r>
          </a:p>
          <a:p>
            <a:pPr algn="r"/>
            <a:r>
              <a:rPr lang="en-US" sz="800" dirty="0" smtClean="0"/>
              <a:t>Source: 2014 Education Lab Survey, The Seattle Times, September 2014</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33</a:t>
            </a:fld>
            <a:endParaRPr lang="en-US"/>
          </a:p>
        </p:txBody>
      </p:sp>
      <p:sp>
        <p:nvSpPr>
          <p:cNvPr id="1142786" name="Rectangle 2"/>
          <p:cNvSpPr>
            <a:spLocks noGrp="1" noChangeArrowheads="1"/>
          </p:cNvSpPr>
          <p:nvPr>
            <p:ph type="title"/>
          </p:nvPr>
        </p:nvSpPr>
        <p:spPr>
          <a:xfrm>
            <a:off x="497774" y="162296"/>
            <a:ext cx="7696200" cy="579438"/>
          </a:xfrm>
        </p:spPr>
        <p:txBody>
          <a:bodyPr/>
          <a:lstStyle/>
          <a:p>
            <a:r>
              <a:rPr lang="en-US" dirty="0" smtClean="0">
                <a:solidFill>
                  <a:schemeClr val="tx1"/>
                </a:solidFill>
              </a:rPr>
              <a:t>Seattletimes.com</a:t>
            </a:r>
            <a:endParaRPr lang="en-US" dirty="0">
              <a:solidFill>
                <a:schemeClr val="tx1"/>
              </a:solidFill>
            </a:endParaRPr>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How often do you typically access The Seattle Times website, seattletimes.com?</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58401" y="715143"/>
          <a:ext cx="8648093" cy="532664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34</a:t>
            </a:fld>
            <a:endParaRPr lang="en-US"/>
          </a:p>
        </p:txBody>
      </p:sp>
      <p:sp>
        <p:nvSpPr>
          <p:cNvPr id="4" name="TextBox 3"/>
          <p:cNvSpPr txBox="1"/>
          <p:nvPr/>
        </p:nvSpPr>
        <p:spPr>
          <a:xfrm>
            <a:off x="754912" y="2360428"/>
            <a:ext cx="7740502" cy="3416320"/>
          </a:xfrm>
          <a:prstGeom prst="rect">
            <a:avLst/>
          </a:prstGeom>
          <a:noFill/>
        </p:spPr>
        <p:txBody>
          <a:bodyPr wrap="square" rtlCol="0">
            <a:spAutoFit/>
          </a:bodyPr>
          <a:lstStyle/>
          <a:p>
            <a:r>
              <a:rPr lang="en-US" dirty="0" smtClean="0"/>
              <a:t>For questions or clarifications please contact Janet Farness or April Armstrong at The Seattle Times. </a:t>
            </a:r>
          </a:p>
          <a:p>
            <a:endParaRPr lang="en-US" dirty="0" smtClean="0"/>
          </a:p>
          <a:p>
            <a:r>
              <a:rPr lang="en-US" dirty="0" smtClean="0"/>
              <a:t>Janet Farness</a:t>
            </a:r>
          </a:p>
          <a:p>
            <a:r>
              <a:rPr lang="en-US" dirty="0" smtClean="0"/>
              <a:t>206-464-8782</a:t>
            </a:r>
          </a:p>
          <a:p>
            <a:r>
              <a:rPr lang="en-US" dirty="0" smtClean="0">
                <a:hlinkClick r:id="rId2"/>
              </a:rPr>
              <a:t>jfarness@seattletimes.com</a:t>
            </a:r>
            <a:endParaRPr lang="en-US" dirty="0" smtClean="0"/>
          </a:p>
          <a:p>
            <a:endParaRPr lang="en-US" dirty="0" smtClean="0"/>
          </a:p>
          <a:p>
            <a:r>
              <a:rPr lang="en-US" dirty="0" smtClean="0"/>
              <a:t>April Armstrong</a:t>
            </a:r>
          </a:p>
          <a:p>
            <a:r>
              <a:rPr lang="en-US" dirty="0" smtClean="0"/>
              <a:t>206-464-3760</a:t>
            </a:r>
          </a:p>
          <a:p>
            <a:r>
              <a:rPr lang="en-US" dirty="0" smtClean="0">
                <a:hlinkClick r:id="rId3"/>
              </a:rPr>
              <a:t>aarmstrong@seattletimes.com</a:t>
            </a:r>
            <a:endParaRPr lang="en-US" dirty="0" smtClean="0"/>
          </a:p>
          <a:p>
            <a:endParaRPr lang="en-US" dirty="0" smtClean="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Appendix</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35</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36</a:t>
            </a:fld>
            <a:endParaRPr lang="en-US"/>
          </a:p>
        </p:txBody>
      </p:sp>
      <p:pic>
        <p:nvPicPr>
          <p:cNvPr id="108546" name="Picture 2" descr="http://seattletimes.com/ABPub/2014/03/01/2023026654.jpg"/>
          <p:cNvPicPr>
            <a:picLocks noChangeAspect="1" noChangeArrowheads="1"/>
          </p:cNvPicPr>
          <p:nvPr/>
        </p:nvPicPr>
        <p:blipFill>
          <a:blip r:embed="rId3"/>
          <a:srcRect/>
          <a:stretch>
            <a:fillRect/>
          </a:stretch>
        </p:blipFill>
        <p:spPr bwMode="auto">
          <a:xfrm>
            <a:off x="3135258" y="2125662"/>
            <a:ext cx="5791200" cy="4143376"/>
          </a:xfrm>
          <a:prstGeom prst="rect">
            <a:avLst/>
          </a:prstGeom>
          <a:noFill/>
        </p:spPr>
      </p:pic>
      <p:pic>
        <p:nvPicPr>
          <p:cNvPr id="108547" name="Picture 3"/>
          <p:cNvPicPr>
            <a:picLocks noChangeAspect="1" noChangeArrowheads="1"/>
          </p:cNvPicPr>
          <p:nvPr/>
        </p:nvPicPr>
        <p:blipFill>
          <a:blip r:embed="rId4"/>
          <a:srcRect l="9283" t="31377" r="73595" b="50883"/>
          <a:stretch>
            <a:fillRect/>
          </a:stretch>
        </p:blipFill>
        <p:spPr bwMode="auto">
          <a:xfrm>
            <a:off x="0" y="259308"/>
            <a:ext cx="4827543" cy="1774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Less Lecturing, more doing: New Approach for AP Classes</a:t>
            </a:r>
            <a:br>
              <a:rPr lang="en-US" dirty="0" smtClean="0"/>
            </a:b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37</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38124" y="1056903"/>
          <a:ext cx="8905875" cy="495201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38</a:t>
            </a:fld>
            <a:endParaRPr lang="en-US"/>
          </a:p>
        </p:txBody>
      </p:sp>
      <p:pic>
        <p:nvPicPr>
          <p:cNvPr id="102402" name="Picture 2" descr="http://seattletimes.com/ABPub/2013/10/26/2022125394.jpg"/>
          <p:cNvPicPr>
            <a:picLocks noChangeAspect="1" noChangeArrowheads="1"/>
          </p:cNvPicPr>
          <p:nvPr/>
        </p:nvPicPr>
        <p:blipFill>
          <a:blip r:embed="rId3"/>
          <a:srcRect/>
          <a:stretch>
            <a:fillRect/>
          </a:stretch>
        </p:blipFill>
        <p:spPr bwMode="auto">
          <a:xfrm>
            <a:off x="4541458" y="2920621"/>
            <a:ext cx="4339586" cy="3490226"/>
          </a:xfrm>
          <a:prstGeom prst="rect">
            <a:avLst/>
          </a:prstGeom>
          <a:noFill/>
        </p:spPr>
      </p:pic>
      <p:sp>
        <p:nvSpPr>
          <p:cNvPr id="7" name="TextBox 6"/>
          <p:cNvSpPr txBox="1"/>
          <p:nvPr/>
        </p:nvSpPr>
        <p:spPr>
          <a:xfrm>
            <a:off x="441434" y="378372"/>
            <a:ext cx="5596758" cy="1815882"/>
          </a:xfrm>
          <a:prstGeom prst="rect">
            <a:avLst/>
          </a:prstGeom>
          <a:noFill/>
        </p:spPr>
        <p:txBody>
          <a:bodyPr wrap="square" rtlCol="0">
            <a:spAutoFit/>
          </a:bodyPr>
          <a:lstStyle/>
          <a:p>
            <a:pPr fontAlgn="base"/>
            <a:r>
              <a:rPr lang="en-US" sz="2800" dirty="0" smtClean="0"/>
              <a:t>Teachers jump-start turnaround at White Center Heights Elementary</a:t>
            </a:r>
          </a:p>
          <a:p>
            <a:r>
              <a:rPr lang="en-US" sz="1400" dirty="0" smtClean="0">
                <a:solidFill>
                  <a:schemeClr val="tx1">
                    <a:lumMod val="50000"/>
                    <a:lumOff val="50000"/>
                  </a:schemeClr>
                </a:solidFill>
                <a:latin typeface="+mj-lt"/>
              </a:rPr>
              <a:t>For years, students at White Center Heights Elementary logged some of the lowest test scores in King County. Then teachers tried something new, and the numbers soared by double-digits after just one year. So what happened, and could it be replicated elsewhere?</a:t>
            </a:r>
            <a:endParaRPr lang="en-US" sz="1400" dirty="0">
              <a:solidFill>
                <a:schemeClr val="tx1">
                  <a:lumMod val="50000"/>
                  <a:lumOff val="50000"/>
                </a:schemeClr>
              </a:solidFill>
              <a:latin typeface="+mj-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Teachers jump-start turnaround at White Center Heights Elementary</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39</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154379" y="1092530"/>
          <a:ext cx="8835242" cy="513014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EF2A374D-B09E-494D-B70D-815F44B90E2E}" type="slidenum">
              <a:rPr lang="en-US" smtClean="0">
                <a:latin typeface="Arial" pitchFamily="34" charset="0"/>
              </a:rPr>
              <a:pPr/>
              <a:t>4</a:t>
            </a:fld>
            <a:endParaRPr lang="en-US" smtClean="0">
              <a:latin typeface="Arial" pitchFamily="34" charset="0"/>
            </a:endParaRPr>
          </a:p>
        </p:txBody>
      </p:sp>
      <p:sp>
        <p:nvSpPr>
          <p:cNvPr id="15363" name="Rectangle 2"/>
          <p:cNvSpPr>
            <a:spLocks noGrp="1" noChangeArrowheads="1"/>
          </p:cNvSpPr>
          <p:nvPr>
            <p:ph type="title"/>
          </p:nvPr>
        </p:nvSpPr>
        <p:spPr>
          <a:xfrm>
            <a:off x="609600" y="381000"/>
            <a:ext cx="8077200" cy="579438"/>
          </a:xfrm>
        </p:spPr>
        <p:txBody>
          <a:bodyPr/>
          <a:lstStyle/>
          <a:p>
            <a:pPr eaLnBrk="1" hangingPunct="1"/>
            <a:r>
              <a:rPr lang="en-US" dirty="0" smtClean="0">
                <a:solidFill>
                  <a:schemeClr val="tx1"/>
                </a:solidFill>
              </a:rPr>
              <a:t>Objectives and Methodology, cont. </a:t>
            </a:r>
          </a:p>
        </p:txBody>
      </p:sp>
      <p:sp>
        <p:nvSpPr>
          <p:cNvPr id="15364" name="Rectangle 3"/>
          <p:cNvSpPr>
            <a:spLocks noGrp="1" noChangeArrowheads="1"/>
          </p:cNvSpPr>
          <p:nvPr>
            <p:ph type="body" idx="1"/>
          </p:nvPr>
        </p:nvSpPr>
        <p:spPr>
          <a:xfrm>
            <a:off x="524539" y="1041992"/>
            <a:ext cx="7848600" cy="4912242"/>
          </a:xfrm>
        </p:spPr>
        <p:txBody>
          <a:bodyPr/>
          <a:lstStyle/>
          <a:p>
            <a:pPr lvl="1" eaLnBrk="1" hangingPunct="1"/>
            <a:r>
              <a:rPr lang="en-US" sz="2400" dirty="0" smtClean="0">
                <a:solidFill>
                  <a:schemeClr val="tx1"/>
                </a:solidFill>
                <a:latin typeface="+mn-lt"/>
              </a:rPr>
              <a:t>The survey was hosted via Qualtrics and sent via email to 2,574 emails</a:t>
            </a:r>
          </a:p>
          <a:p>
            <a:pPr lvl="1" eaLnBrk="1" hangingPunct="1">
              <a:buNone/>
            </a:pPr>
            <a:endParaRPr lang="en-US" sz="2400" dirty="0" smtClean="0">
              <a:solidFill>
                <a:schemeClr val="tx1"/>
              </a:solidFill>
              <a:latin typeface="+mn-lt"/>
            </a:endParaRPr>
          </a:p>
          <a:p>
            <a:pPr lvl="1" eaLnBrk="1" hangingPunct="1"/>
            <a:r>
              <a:rPr lang="en-US" sz="2400" dirty="0" smtClean="0">
                <a:solidFill>
                  <a:schemeClr val="tx1"/>
                </a:solidFill>
                <a:latin typeface="+mn-lt"/>
              </a:rPr>
              <a:t> A total of 780 people completed most of the survey</a:t>
            </a:r>
          </a:p>
          <a:p>
            <a:pPr lvl="1" eaLnBrk="1" hangingPunct="1">
              <a:buNone/>
            </a:pPr>
            <a:endParaRPr lang="en-US" sz="2400" dirty="0" smtClean="0">
              <a:solidFill>
                <a:schemeClr val="tx1"/>
              </a:solidFill>
              <a:latin typeface="+mn-lt"/>
            </a:endParaRPr>
          </a:p>
          <a:p>
            <a:pPr lvl="1" eaLnBrk="1" hangingPunct="1"/>
            <a:r>
              <a:rPr lang="en-US" sz="2400" dirty="0" smtClean="0">
                <a:solidFill>
                  <a:schemeClr val="tx1"/>
                </a:solidFill>
                <a:latin typeface="+mn-lt"/>
              </a:rPr>
              <a:t>The survey was in the field between August 19</a:t>
            </a:r>
            <a:r>
              <a:rPr lang="en-US" sz="2400" baseline="30000" dirty="0" smtClean="0">
                <a:solidFill>
                  <a:schemeClr val="tx1"/>
                </a:solidFill>
                <a:latin typeface="+mn-lt"/>
              </a:rPr>
              <a:t>th</a:t>
            </a:r>
            <a:r>
              <a:rPr lang="en-US" sz="2400" dirty="0" smtClean="0">
                <a:solidFill>
                  <a:schemeClr val="tx1"/>
                </a:solidFill>
                <a:latin typeface="+mn-lt"/>
              </a:rPr>
              <a:t> and September 9</a:t>
            </a:r>
            <a:r>
              <a:rPr lang="en-US" sz="2400" baseline="30000" dirty="0" smtClean="0">
                <a:solidFill>
                  <a:schemeClr val="tx1"/>
                </a:solidFill>
                <a:latin typeface="+mn-lt"/>
              </a:rPr>
              <a:t>th</a:t>
            </a:r>
            <a:r>
              <a:rPr lang="en-US" sz="2400" dirty="0" smtClean="0">
                <a:solidFill>
                  <a:schemeClr val="tx1"/>
                </a:solidFill>
                <a:latin typeface="+mn-lt"/>
              </a:rPr>
              <a:t> 2014</a:t>
            </a:r>
          </a:p>
          <a:p>
            <a:pPr lvl="1" eaLnBrk="1" hangingPunct="1">
              <a:buNone/>
            </a:pPr>
            <a:endParaRPr lang="en-US" sz="2400" dirty="0" smtClean="0">
              <a:solidFill>
                <a:schemeClr val="tx1"/>
              </a:solidFill>
              <a:latin typeface="+mn-lt"/>
            </a:endParaRPr>
          </a:p>
          <a:p>
            <a:pPr lvl="1" eaLnBrk="1" hangingPunct="1"/>
            <a:r>
              <a:rPr lang="en-US" sz="2400" dirty="0" smtClean="0">
                <a:solidFill>
                  <a:schemeClr val="tx1"/>
                </a:solidFill>
                <a:latin typeface="+mn-lt"/>
              </a:rPr>
              <a:t>Survey participants were entered into a drawing for a $100 gift card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40</a:t>
            </a:fld>
            <a:endParaRPr lang="en-US"/>
          </a:p>
        </p:txBody>
      </p:sp>
      <p:pic>
        <p:nvPicPr>
          <p:cNvPr id="101378" name="Picture 2"/>
          <p:cNvPicPr>
            <a:picLocks noChangeAspect="1" noChangeArrowheads="1"/>
          </p:cNvPicPr>
          <p:nvPr/>
        </p:nvPicPr>
        <p:blipFill>
          <a:blip r:embed="rId3"/>
          <a:srcRect l="9918" t="31468" r="73187" b="50353"/>
          <a:stretch>
            <a:fillRect/>
          </a:stretch>
        </p:blipFill>
        <p:spPr bwMode="auto">
          <a:xfrm>
            <a:off x="244549" y="425302"/>
            <a:ext cx="4763386" cy="1818168"/>
          </a:xfrm>
          <a:prstGeom prst="rect">
            <a:avLst/>
          </a:prstGeom>
          <a:noFill/>
          <a:ln w="9525">
            <a:noFill/>
            <a:miter lim="800000"/>
            <a:headEnd/>
            <a:tailEnd/>
          </a:ln>
        </p:spPr>
      </p:pic>
      <p:pic>
        <p:nvPicPr>
          <p:cNvPr id="101386" name="Picture 10" descr="http://seattletimes.com/ABPub/2014/01/12/2022658018.jpg"/>
          <p:cNvPicPr>
            <a:picLocks noChangeAspect="1" noChangeArrowheads="1"/>
          </p:cNvPicPr>
          <p:nvPr/>
        </p:nvPicPr>
        <p:blipFill>
          <a:blip r:embed="rId4"/>
          <a:srcRect/>
          <a:stretch>
            <a:fillRect/>
          </a:stretch>
        </p:blipFill>
        <p:spPr bwMode="auto">
          <a:xfrm>
            <a:off x="2980661" y="2586179"/>
            <a:ext cx="5791200" cy="3286126"/>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Dropouts flooding Kent's second-chance </a:t>
            </a:r>
            <a:r>
              <a:rPr lang="en-US" dirty="0" err="1" smtClean="0"/>
              <a:t>iGrad</a:t>
            </a:r>
            <a:r>
              <a:rPr lang="en-US" dirty="0" smtClean="0"/>
              <a:t> school</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41</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25631" y="1128155"/>
          <a:ext cx="8716488" cy="504701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42</a:t>
            </a:fld>
            <a:endParaRPr lang="en-US"/>
          </a:p>
        </p:txBody>
      </p:sp>
      <p:sp>
        <p:nvSpPr>
          <p:cNvPr id="6" name="TextBox 5"/>
          <p:cNvSpPr txBox="1"/>
          <p:nvPr/>
        </p:nvSpPr>
        <p:spPr>
          <a:xfrm>
            <a:off x="441434" y="378372"/>
            <a:ext cx="5596758" cy="1692771"/>
          </a:xfrm>
          <a:prstGeom prst="rect">
            <a:avLst/>
          </a:prstGeom>
          <a:noFill/>
        </p:spPr>
        <p:txBody>
          <a:bodyPr wrap="square" rtlCol="0">
            <a:spAutoFit/>
          </a:bodyPr>
          <a:lstStyle/>
          <a:p>
            <a:pPr fontAlgn="base"/>
            <a:r>
              <a:rPr lang="en-US" sz="2800" dirty="0" smtClean="0"/>
              <a:t>High poverty, high test scores: Auburn school is a shouting success</a:t>
            </a:r>
          </a:p>
          <a:p>
            <a:r>
              <a:rPr lang="en-US" sz="1600" dirty="0" smtClean="0">
                <a:solidFill>
                  <a:schemeClr val="tx1">
                    <a:lumMod val="50000"/>
                    <a:lumOff val="50000"/>
                  </a:schemeClr>
                </a:solidFill>
                <a:latin typeface="+mj-lt"/>
              </a:rPr>
              <a:t>Auburn’s </a:t>
            </a:r>
            <a:r>
              <a:rPr lang="en-US" sz="1600" dirty="0" err="1" smtClean="0">
                <a:solidFill>
                  <a:schemeClr val="tx1">
                    <a:lumMod val="50000"/>
                    <a:lumOff val="50000"/>
                  </a:schemeClr>
                </a:solidFill>
                <a:latin typeface="+mj-lt"/>
              </a:rPr>
              <a:t>Gildo</a:t>
            </a:r>
            <a:r>
              <a:rPr lang="en-US" sz="1600" dirty="0" smtClean="0">
                <a:solidFill>
                  <a:schemeClr val="tx1">
                    <a:lumMod val="50000"/>
                    <a:lumOff val="50000"/>
                  </a:schemeClr>
                </a:solidFill>
                <a:latin typeface="+mj-lt"/>
              </a:rPr>
              <a:t> Rey Elementary shows one way to achieve high test scores with teaching that’s direct, consistent – and fast.</a:t>
            </a:r>
            <a:endParaRPr lang="en-US" sz="1600" dirty="0">
              <a:solidFill>
                <a:schemeClr val="tx1">
                  <a:lumMod val="50000"/>
                  <a:lumOff val="50000"/>
                </a:schemeClr>
              </a:solidFill>
              <a:latin typeface="+mj-lt"/>
            </a:endParaRPr>
          </a:p>
        </p:txBody>
      </p:sp>
      <p:pic>
        <p:nvPicPr>
          <p:cNvPr id="104452" name="Picture 4" descr="http://seattletimes.com/ABPub/2014/04/29/2023475547.jpg"/>
          <p:cNvPicPr>
            <a:picLocks noChangeAspect="1" noChangeArrowheads="1"/>
          </p:cNvPicPr>
          <p:nvPr/>
        </p:nvPicPr>
        <p:blipFill>
          <a:blip r:embed="rId3"/>
          <a:srcRect/>
          <a:stretch>
            <a:fillRect/>
          </a:stretch>
        </p:blipFill>
        <p:spPr bwMode="auto">
          <a:xfrm>
            <a:off x="4321282" y="2238232"/>
            <a:ext cx="4436932" cy="3955291"/>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High poverty, high test scores: Auburn school is a shouting success</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43</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238125" y="1092530"/>
          <a:ext cx="8656493" cy="516576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44</a:t>
            </a:fld>
            <a:endParaRPr lang="en-US"/>
          </a:p>
        </p:txBody>
      </p:sp>
      <p:pic>
        <p:nvPicPr>
          <p:cNvPr id="105473" name="Picture 1"/>
          <p:cNvPicPr>
            <a:picLocks noChangeAspect="1" noChangeArrowheads="1"/>
          </p:cNvPicPr>
          <p:nvPr/>
        </p:nvPicPr>
        <p:blipFill>
          <a:blip r:embed="rId3"/>
          <a:srcRect l="9730" t="31362" r="73450" b="53435"/>
          <a:stretch>
            <a:fillRect/>
          </a:stretch>
        </p:blipFill>
        <p:spPr bwMode="auto">
          <a:xfrm>
            <a:off x="202019" y="329610"/>
            <a:ext cx="4742121" cy="1520455"/>
          </a:xfrm>
          <a:prstGeom prst="rect">
            <a:avLst/>
          </a:prstGeom>
          <a:noFill/>
          <a:ln w="9525">
            <a:noFill/>
            <a:miter lim="800000"/>
            <a:headEnd/>
            <a:tailEnd/>
          </a:ln>
        </p:spPr>
      </p:pic>
      <p:pic>
        <p:nvPicPr>
          <p:cNvPr id="105475" name="Picture 3" descr="http://seattletimes.com/ABPub/2013/12/07/2022413268.jpg"/>
          <p:cNvPicPr>
            <a:picLocks noChangeAspect="1" noChangeArrowheads="1"/>
          </p:cNvPicPr>
          <p:nvPr/>
        </p:nvPicPr>
        <p:blipFill>
          <a:blip r:embed="rId4"/>
          <a:srcRect/>
          <a:stretch>
            <a:fillRect/>
          </a:stretch>
        </p:blipFill>
        <p:spPr bwMode="auto">
          <a:xfrm>
            <a:off x="3090161" y="2254065"/>
            <a:ext cx="5791200" cy="4038601"/>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Lessons for locals on power of parents in schools</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45</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38124" y="700645"/>
          <a:ext cx="8905875" cy="54151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46</a:t>
            </a:fld>
            <a:endParaRPr lang="en-US"/>
          </a:p>
        </p:txBody>
      </p:sp>
      <p:sp>
        <p:nvSpPr>
          <p:cNvPr id="7" name="TextBox 6"/>
          <p:cNvSpPr txBox="1"/>
          <p:nvPr/>
        </p:nvSpPr>
        <p:spPr>
          <a:xfrm>
            <a:off x="441434" y="351076"/>
            <a:ext cx="5596758" cy="2185214"/>
          </a:xfrm>
          <a:prstGeom prst="rect">
            <a:avLst/>
          </a:prstGeom>
          <a:noFill/>
        </p:spPr>
        <p:txBody>
          <a:bodyPr wrap="square" rtlCol="0">
            <a:spAutoFit/>
          </a:bodyPr>
          <a:lstStyle/>
          <a:p>
            <a:pPr fontAlgn="base"/>
            <a:r>
              <a:rPr lang="en-US" sz="2800" dirty="0" smtClean="0"/>
              <a:t>Mentors have message for kids: </a:t>
            </a:r>
          </a:p>
          <a:p>
            <a:pPr fontAlgn="base"/>
            <a:r>
              <a:rPr lang="en-US" sz="2800" dirty="0" smtClean="0"/>
              <a:t>Go to college</a:t>
            </a:r>
          </a:p>
          <a:p>
            <a:r>
              <a:rPr lang="en-US" sz="1600" dirty="0" smtClean="0">
                <a:solidFill>
                  <a:schemeClr val="tx1">
                    <a:lumMod val="50000"/>
                    <a:lumOff val="50000"/>
                  </a:schemeClr>
                </a:solidFill>
                <a:latin typeface="+mj-lt"/>
              </a:rPr>
              <a:t>Western Washington University college students are working as mentors, tutors an role models for thousands of k-12 students in and around Bellingham. The goal: convince them that college should be part of their educational trajectory. </a:t>
            </a:r>
            <a:endParaRPr lang="en-US" sz="1600" dirty="0">
              <a:solidFill>
                <a:schemeClr val="tx1">
                  <a:lumMod val="50000"/>
                  <a:lumOff val="50000"/>
                </a:schemeClr>
              </a:solidFill>
              <a:latin typeface="+mj-lt"/>
            </a:endParaRPr>
          </a:p>
        </p:txBody>
      </p:sp>
      <p:pic>
        <p:nvPicPr>
          <p:cNvPr id="106499" name="Picture 3" descr="About 900 fifth-graders from Skagit and Whatcom counties are greeted with high-fives as they arrive at Western Washington University. The Compass 2 Campus program brings fifth-graders to the Bellingham campus for a glimpse of college life."/>
          <p:cNvPicPr>
            <a:picLocks noChangeAspect="1" noChangeArrowheads="1"/>
          </p:cNvPicPr>
          <p:nvPr/>
        </p:nvPicPr>
        <p:blipFill>
          <a:blip r:embed="rId3"/>
          <a:srcRect/>
          <a:stretch>
            <a:fillRect/>
          </a:stretch>
        </p:blipFill>
        <p:spPr bwMode="auto">
          <a:xfrm>
            <a:off x="4492066" y="2885089"/>
            <a:ext cx="4320858" cy="3313633"/>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Mentors have message for kids: Go to college</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47</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166255" y="558139"/>
          <a:ext cx="8799615" cy="56407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48</a:t>
            </a:fld>
            <a:endParaRPr lang="en-US"/>
          </a:p>
        </p:txBody>
      </p:sp>
      <p:pic>
        <p:nvPicPr>
          <p:cNvPr id="97282" name="Picture 2"/>
          <p:cNvPicPr>
            <a:picLocks noChangeAspect="1" noChangeArrowheads="1"/>
          </p:cNvPicPr>
          <p:nvPr/>
        </p:nvPicPr>
        <p:blipFill>
          <a:blip r:embed="rId3"/>
          <a:srcRect l="9343" t="31795" r="73085" b="49373"/>
          <a:stretch>
            <a:fillRect/>
          </a:stretch>
        </p:blipFill>
        <p:spPr bwMode="auto">
          <a:xfrm>
            <a:off x="232012" y="341194"/>
            <a:ext cx="4954137" cy="1883391"/>
          </a:xfrm>
          <a:prstGeom prst="rect">
            <a:avLst/>
          </a:prstGeom>
          <a:noFill/>
          <a:ln w="9525">
            <a:noFill/>
            <a:miter lim="800000"/>
            <a:headEnd/>
            <a:tailEnd/>
          </a:ln>
        </p:spPr>
      </p:pic>
      <p:pic>
        <p:nvPicPr>
          <p:cNvPr id="97284" name="Picture 4" descr="Ag-tech students Ed Auxier, left, and Tyler Wuestney work on a tractor at Walla Walla Community College, where innovative guidance efforts have boosted graduations and gained national attention."/>
          <p:cNvPicPr>
            <a:picLocks noChangeAspect="1" noChangeArrowheads="1"/>
          </p:cNvPicPr>
          <p:nvPr/>
        </p:nvPicPr>
        <p:blipFill>
          <a:blip r:embed="rId4"/>
          <a:srcRect/>
          <a:stretch>
            <a:fillRect/>
          </a:stretch>
        </p:blipFill>
        <p:spPr bwMode="auto">
          <a:xfrm>
            <a:off x="5445457" y="1580842"/>
            <a:ext cx="2988622" cy="4533418"/>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Fewer dropouts, more degrees: How Walla Walla Community College does it</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49</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178130" y="950026"/>
          <a:ext cx="8965870" cy="510639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EF2A374D-B09E-494D-B70D-815F44B90E2E}" type="slidenum">
              <a:rPr lang="en-US" smtClean="0">
                <a:latin typeface="Arial" pitchFamily="34" charset="0"/>
              </a:rPr>
              <a:pPr/>
              <a:t>5</a:t>
            </a:fld>
            <a:endParaRPr lang="en-US" smtClean="0">
              <a:latin typeface="Arial" pitchFamily="34" charset="0"/>
            </a:endParaRPr>
          </a:p>
        </p:txBody>
      </p:sp>
      <p:sp>
        <p:nvSpPr>
          <p:cNvPr id="15363" name="Rectangle 2"/>
          <p:cNvSpPr>
            <a:spLocks noGrp="1" noChangeArrowheads="1"/>
          </p:cNvSpPr>
          <p:nvPr>
            <p:ph type="title"/>
          </p:nvPr>
        </p:nvSpPr>
        <p:spPr>
          <a:xfrm>
            <a:off x="609600" y="381000"/>
            <a:ext cx="8077200" cy="579438"/>
          </a:xfrm>
        </p:spPr>
        <p:txBody>
          <a:bodyPr/>
          <a:lstStyle/>
          <a:p>
            <a:pPr eaLnBrk="1" hangingPunct="1"/>
            <a:r>
              <a:rPr lang="en-US" dirty="0" smtClean="0">
                <a:solidFill>
                  <a:schemeClr val="tx1"/>
                </a:solidFill>
              </a:rPr>
              <a:t>Respondent Sources</a:t>
            </a:r>
          </a:p>
        </p:txBody>
      </p:sp>
      <p:sp>
        <p:nvSpPr>
          <p:cNvPr id="8" name="Rectangle 7"/>
          <p:cNvSpPr/>
          <p:nvPr/>
        </p:nvSpPr>
        <p:spPr>
          <a:xfrm>
            <a:off x="542259" y="988829"/>
            <a:ext cx="8091377" cy="3862596"/>
          </a:xfrm>
          <a:prstGeom prst="rect">
            <a:avLst/>
          </a:prstGeom>
        </p:spPr>
        <p:txBody>
          <a:bodyPr wrap="square">
            <a:spAutoFit/>
          </a:bodyPr>
          <a:lstStyle/>
          <a:p>
            <a:pPr marL="511175" lvl="1" indent="-163513" defTabSz="457200">
              <a:spcBef>
                <a:spcPts val="600"/>
              </a:spcBef>
              <a:buClr>
                <a:schemeClr val="accent2"/>
              </a:buClr>
              <a:buSzPct val="100000"/>
              <a:buFont typeface="Arial" pitchFamily="34" charset="0"/>
              <a:buChar char="•"/>
            </a:pPr>
            <a:r>
              <a:rPr lang="en-US" sz="2000" b="1" dirty="0" smtClean="0">
                <a:cs typeface="Arial"/>
              </a:rPr>
              <a:t>Connect Panel: </a:t>
            </a:r>
            <a:r>
              <a:rPr lang="en-US" sz="2000" dirty="0" smtClean="0">
                <a:cs typeface="Arial"/>
              </a:rPr>
              <a:t>1,500+ Seattle Times subscribers who have opted-in to become part of our research panel, includes print and online readers</a:t>
            </a:r>
          </a:p>
          <a:p>
            <a:pPr marL="511175" lvl="1" indent="-163513" defTabSz="457200">
              <a:spcBef>
                <a:spcPts val="600"/>
              </a:spcBef>
              <a:buClr>
                <a:schemeClr val="accent2"/>
              </a:buClr>
              <a:buSzPct val="100000"/>
              <a:buFont typeface="Arial" pitchFamily="34" charset="0"/>
              <a:buChar char="•"/>
            </a:pPr>
            <a:r>
              <a:rPr lang="en-US" sz="2000" b="1" dirty="0" smtClean="0">
                <a:cs typeface="Arial"/>
              </a:rPr>
              <a:t>Newspaper in Education (NIE) Educators: </a:t>
            </a:r>
            <a:r>
              <a:rPr lang="en-US" sz="2000" dirty="0" smtClean="0">
                <a:cs typeface="Arial"/>
              </a:rPr>
              <a:t>Respondents on a known list (list of about 400) </a:t>
            </a:r>
          </a:p>
          <a:p>
            <a:pPr marL="511175" lvl="1" indent="-163513" defTabSz="457200">
              <a:spcBef>
                <a:spcPts val="600"/>
              </a:spcBef>
              <a:buClr>
                <a:schemeClr val="accent2"/>
              </a:buClr>
              <a:buSzPct val="100000"/>
              <a:buFont typeface="Arial" pitchFamily="34" charset="0"/>
              <a:buChar char="•"/>
            </a:pPr>
            <a:r>
              <a:rPr lang="en-US" sz="2000" b="1" dirty="0" smtClean="0">
                <a:cs typeface="Arial"/>
              </a:rPr>
              <a:t>Invitation: </a:t>
            </a:r>
            <a:r>
              <a:rPr lang="en-US" sz="2000" dirty="0" smtClean="0">
                <a:cs typeface="Arial"/>
              </a:rPr>
              <a:t>Respondents who received an invitation to take the survey from another respondent (snowball sample)</a:t>
            </a:r>
          </a:p>
          <a:p>
            <a:pPr marL="511175" lvl="1" indent="-163513" defTabSz="457200">
              <a:spcBef>
                <a:spcPts val="600"/>
              </a:spcBef>
              <a:buClr>
                <a:schemeClr val="accent2"/>
              </a:buClr>
              <a:buSzPct val="100000"/>
              <a:buFont typeface="Arial" pitchFamily="34" charset="0"/>
              <a:buChar char="•"/>
            </a:pPr>
            <a:r>
              <a:rPr lang="en-US" sz="2000" b="1" dirty="0" smtClean="0">
                <a:cs typeface="Arial"/>
              </a:rPr>
              <a:t>Intercept: </a:t>
            </a:r>
            <a:r>
              <a:rPr lang="en-US" sz="2000" dirty="0" smtClean="0">
                <a:cs typeface="Arial"/>
              </a:rPr>
              <a:t>Respondents who found the link to the survey during their visit to seattletimes.com and the Education Lab series </a:t>
            </a:r>
          </a:p>
          <a:p>
            <a:pPr marL="511175" lvl="1" indent="-163513" defTabSz="457200">
              <a:spcBef>
                <a:spcPts val="600"/>
              </a:spcBef>
              <a:buClr>
                <a:schemeClr val="accent2"/>
              </a:buClr>
              <a:buSzPct val="100000"/>
              <a:buFont typeface="Arial" pitchFamily="34" charset="0"/>
              <a:buChar char="•"/>
            </a:pPr>
            <a:r>
              <a:rPr lang="en-US" sz="2000" b="1" dirty="0" smtClean="0">
                <a:cs typeface="Arial"/>
              </a:rPr>
              <a:t>Newsletter: </a:t>
            </a:r>
            <a:r>
              <a:rPr lang="en-US" sz="2000" dirty="0" smtClean="0">
                <a:cs typeface="Arial"/>
              </a:rPr>
              <a:t>Respondents who learned about the survey through  the Education Lab newsletter (list of 684) </a:t>
            </a:r>
          </a:p>
          <a:p>
            <a:pPr marL="511175" lvl="1" indent="-163513" defTabSz="457200">
              <a:spcBef>
                <a:spcPts val="600"/>
              </a:spcBef>
              <a:buClr>
                <a:schemeClr val="accent2"/>
              </a:buClr>
              <a:buSzPct val="100000"/>
              <a:buFont typeface="Arial" pitchFamily="34" charset="0"/>
              <a:buChar char="•"/>
            </a:pPr>
            <a:endParaRPr lang="en-US" sz="2000" dirty="0" smtClean="0">
              <a:cs typeface="Arial"/>
            </a:endParaRPr>
          </a:p>
        </p:txBody>
      </p:sp>
      <p:graphicFrame>
        <p:nvGraphicFramePr>
          <p:cNvPr id="5" name="Table 4"/>
          <p:cNvGraphicFramePr>
            <a:graphicFrameLocks noGrp="1"/>
          </p:cNvGraphicFramePr>
          <p:nvPr/>
        </p:nvGraphicFramePr>
        <p:xfrm>
          <a:off x="863858" y="4433147"/>
          <a:ext cx="7450920" cy="2024681"/>
        </p:xfrm>
        <a:graphic>
          <a:graphicData uri="http://schemas.openxmlformats.org/drawingml/2006/table">
            <a:tbl>
              <a:tblPr firstRow="1" bandRow="1">
                <a:tableStyleId>{0660B408-B3CF-4A94-85FC-2B1E0A45F4A2}</a:tableStyleId>
              </a:tblPr>
              <a:tblGrid>
                <a:gridCol w="1241820"/>
                <a:gridCol w="1241820"/>
                <a:gridCol w="1241820"/>
                <a:gridCol w="1241820"/>
                <a:gridCol w="1241820"/>
                <a:gridCol w="1241820"/>
              </a:tblGrid>
              <a:tr h="627118">
                <a:tc>
                  <a:txBody>
                    <a:bodyPr/>
                    <a:lstStyle/>
                    <a:p>
                      <a:pPr algn="ctr"/>
                      <a:endParaRPr lang="en-US" sz="1800" b="1" kern="1200" dirty="0">
                        <a:solidFill>
                          <a:schemeClr val="lt1"/>
                        </a:solidFill>
                        <a:latin typeface="+mn-lt"/>
                        <a:ea typeface="+mn-ea"/>
                        <a:cs typeface="+mn-cs"/>
                      </a:endParaRPr>
                    </a:p>
                  </a:txBody>
                  <a:tcPr>
                    <a:solidFill>
                      <a:srgbClr val="457BA7"/>
                    </a:solidFill>
                  </a:tcPr>
                </a:tc>
                <a:tc>
                  <a:txBody>
                    <a:bodyPr/>
                    <a:lstStyle/>
                    <a:p>
                      <a:pPr algn="ctr"/>
                      <a:r>
                        <a:rPr lang="en-US" sz="1800" b="1" kern="1200" dirty="0" smtClean="0">
                          <a:solidFill>
                            <a:schemeClr val="lt1"/>
                          </a:solidFill>
                          <a:latin typeface="+mn-lt"/>
                          <a:ea typeface="+mn-ea"/>
                          <a:cs typeface="+mn-cs"/>
                        </a:rPr>
                        <a:t>Connect Panel</a:t>
                      </a:r>
                      <a:endParaRPr lang="en-US" sz="1800" b="1" kern="1200" dirty="0">
                        <a:solidFill>
                          <a:schemeClr val="lt1"/>
                        </a:solidFill>
                        <a:latin typeface="+mn-lt"/>
                        <a:ea typeface="+mn-ea"/>
                        <a:cs typeface="+mn-cs"/>
                      </a:endParaRPr>
                    </a:p>
                  </a:txBody>
                  <a:tcPr>
                    <a:solidFill>
                      <a:srgbClr val="457BA7"/>
                    </a:solidFill>
                  </a:tcPr>
                </a:tc>
                <a:tc>
                  <a:txBody>
                    <a:bodyPr/>
                    <a:lstStyle/>
                    <a:p>
                      <a:pPr algn="ctr"/>
                      <a:r>
                        <a:rPr lang="en-US" sz="1800" b="1" kern="1200" dirty="0" smtClean="0">
                          <a:solidFill>
                            <a:schemeClr val="lt1"/>
                          </a:solidFill>
                          <a:latin typeface="+mn-lt"/>
                          <a:ea typeface="+mn-ea"/>
                          <a:cs typeface="+mn-cs"/>
                        </a:rPr>
                        <a:t>NIE Educator </a:t>
                      </a:r>
                      <a:endParaRPr lang="en-US" sz="1800" b="1" kern="1200" dirty="0">
                        <a:solidFill>
                          <a:schemeClr val="lt1"/>
                        </a:solidFill>
                        <a:latin typeface="+mn-lt"/>
                        <a:ea typeface="+mn-ea"/>
                        <a:cs typeface="+mn-cs"/>
                      </a:endParaRPr>
                    </a:p>
                  </a:txBody>
                  <a:tcPr>
                    <a:solidFill>
                      <a:srgbClr val="457BA7"/>
                    </a:solidFill>
                  </a:tcPr>
                </a:tc>
                <a:tc>
                  <a:txBody>
                    <a:bodyPr/>
                    <a:lstStyle/>
                    <a:p>
                      <a:pPr algn="ctr"/>
                      <a:r>
                        <a:rPr lang="en-US" sz="1800" b="1" kern="1200" dirty="0" smtClean="0">
                          <a:solidFill>
                            <a:schemeClr val="lt1"/>
                          </a:solidFill>
                          <a:latin typeface="+mn-lt"/>
                          <a:ea typeface="+mn-ea"/>
                          <a:cs typeface="+mn-cs"/>
                        </a:rPr>
                        <a:t>Invitation</a:t>
                      </a:r>
                      <a:endParaRPr lang="en-US" sz="1800" b="1" kern="1200" dirty="0">
                        <a:solidFill>
                          <a:schemeClr val="lt1"/>
                        </a:solidFill>
                        <a:latin typeface="+mn-lt"/>
                        <a:ea typeface="+mn-ea"/>
                        <a:cs typeface="+mn-cs"/>
                      </a:endParaRPr>
                    </a:p>
                  </a:txBody>
                  <a:tcPr>
                    <a:solidFill>
                      <a:srgbClr val="457BA7"/>
                    </a:solidFill>
                  </a:tcPr>
                </a:tc>
                <a:tc>
                  <a:txBody>
                    <a:bodyPr/>
                    <a:lstStyle/>
                    <a:p>
                      <a:pPr algn="ctr"/>
                      <a:r>
                        <a:rPr lang="en-US" sz="1800" b="1" kern="1200" dirty="0" smtClean="0">
                          <a:solidFill>
                            <a:schemeClr val="lt1"/>
                          </a:solidFill>
                          <a:latin typeface="+mn-lt"/>
                          <a:ea typeface="+mn-ea"/>
                          <a:cs typeface="+mn-cs"/>
                        </a:rPr>
                        <a:t>Intercept</a:t>
                      </a:r>
                      <a:endParaRPr lang="en-US" sz="1800" b="1" kern="1200" dirty="0">
                        <a:solidFill>
                          <a:schemeClr val="lt1"/>
                        </a:solidFill>
                        <a:latin typeface="+mn-lt"/>
                        <a:ea typeface="+mn-ea"/>
                        <a:cs typeface="+mn-cs"/>
                      </a:endParaRPr>
                    </a:p>
                  </a:txBody>
                  <a:tcPr>
                    <a:solidFill>
                      <a:srgbClr val="457BA7"/>
                    </a:solidFill>
                  </a:tcPr>
                </a:tc>
                <a:tc>
                  <a:txBody>
                    <a:bodyPr/>
                    <a:lstStyle/>
                    <a:p>
                      <a:pPr algn="ctr"/>
                      <a:r>
                        <a:rPr lang="en-US" sz="1800" b="1" kern="1200" dirty="0" smtClean="0">
                          <a:solidFill>
                            <a:schemeClr val="lt1"/>
                          </a:solidFill>
                          <a:latin typeface="+mn-lt"/>
                          <a:ea typeface="+mn-ea"/>
                          <a:cs typeface="+mn-cs"/>
                        </a:rPr>
                        <a:t>Newsletter</a:t>
                      </a:r>
                      <a:endParaRPr lang="en-US" sz="1800" b="1" kern="1200" dirty="0">
                        <a:solidFill>
                          <a:schemeClr val="lt1"/>
                        </a:solidFill>
                        <a:latin typeface="+mn-lt"/>
                        <a:ea typeface="+mn-ea"/>
                        <a:cs typeface="+mn-cs"/>
                      </a:endParaRPr>
                    </a:p>
                  </a:txBody>
                  <a:tcPr>
                    <a:solidFill>
                      <a:srgbClr val="457BA7"/>
                    </a:solidFill>
                  </a:tcPr>
                </a:tc>
              </a:tr>
              <a:tr h="561641">
                <a:tc>
                  <a:txBody>
                    <a:bodyPr/>
                    <a:lstStyle/>
                    <a:p>
                      <a:pPr marL="0" algn="ctr" defTabSz="457200" rtl="0" eaLnBrk="1" fontAlgn="ctr" latinLnBrk="0" hangingPunct="1"/>
                      <a:r>
                        <a:rPr lang="en-US" sz="1800" kern="1200" dirty="0" smtClean="0"/>
                        <a:t>Count</a:t>
                      </a:r>
                      <a:endParaRPr lang="en-US" sz="1800" kern="1200" dirty="0" smtClean="0">
                        <a:solidFill>
                          <a:schemeClr val="dk1"/>
                        </a:solidFill>
                        <a:latin typeface="+mn-lt"/>
                        <a:ea typeface="+mn-ea"/>
                        <a:cs typeface="+mn-cs"/>
                      </a:endParaRPr>
                    </a:p>
                  </a:txBody>
                  <a:tcPr marL="0" marR="0" marT="0" marB="0" anchor="ctr">
                    <a:solidFill>
                      <a:srgbClr val="9BB9D4"/>
                    </a:solidFill>
                  </a:tcPr>
                </a:tc>
                <a:tc>
                  <a:txBody>
                    <a:bodyPr/>
                    <a:lstStyle/>
                    <a:p>
                      <a:pPr marL="0" algn="ctr" defTabSz="457200" rtl="0" eaLnBrk="1" fontAlgn="ctr" latinLnBrk="0" hangingPunct="1"/>
                      <a:r>
                        <a:rPr lang="en-US" sz="2000" kern="1200" dirty="0" smtClean="0"/>
                        <a:t>544</a:t>
                      </a:r>
                      <a:endParaRPr lang="en-US" sz="2000" kern="1200" dirty="0" smtClean="0">
                        <a:solidFill>
                          <a:schemeClr val="dk1"/>
                        </a:solidFill>
                        <a:latin typeface="+mn-lt"/>
                        <a:ea typeface="+mn-ea"/>
                        <a:cs typeface="+mn-cs"/>
                      </a:endParaRPr>
                    </a:p>
                  </a:txBody>
                  <a:tcPr marL="0" marR="0" marT="0" marB="0" anchor="ctr">
                    <a:solidFill>
                      <a:srgbClr val="9BB9D4"/>
                    </a:solidFill>
                  </a:tcPr>
                </a:tc>
                <a:tc>
                  <a:txBody>
                    <a:bodyPr/>
                    <a:lstStyle/>
                    <a:p>
                      <a:pPr marL="0" algn="ctr" defTabSz="457200" rtl="0" eaLnBrk="1" fontAlgn="ctr" latinLnBrk="0" hangingPunct="1"/>
                      <a:r>
                        <a:rPr lang="en-US" sz="2000" kern="1200" dirty="0" smtClean="0"/>
                        <a:t>106</a:t>
                      </a:r>
                      <a:endParaRPr lang="en-US" sz="2000" kern="1200" dirty="0" smtClean="0">
                        <a:solidFill>
                          <a:schemeClr val="dk1"/>
                        </a:solidFill>
                        <a:latin typeface="+mn-lt"/>
                        <a:ea typeface="+mn-ea"/>
                        <a:cs typeface="+mn-cs"/>
                      </a:endParaRPr>
                    </a:p>
                  </a:txBody>
                  <a:tcPr marL="0" marR="0" marT="0" marB="0" anchor="ctr">
                    <a:solidFill>
                      <a:srgbClr val="9BB9D4"/>
                    </a:solidFill>
                  </a:tcPr>
                </a:tc>
                <a:tc>
                  <a:txBody>
                    <a:bodyPr/>
                    <a:lstStyle/>
                    <a:p>
                      <a:pPr marL="0" algn="ctr" defTabSz="457200" rtl="0" eaLnBrk="1" fontAlgn="ctr" latinLnBrk="0" hangingPunct="1"/>
                      <a:r>
                        <a:rPr lang="en-US" sz="2000" kern="1200" dirty="0" smtClean="0"/>
                        <a:t>20</a:t>
                      </a:r>
                      <a:endParaRPr lang="en-US" sz="2000" kern="1200" dirty="0" smtClean="0">
                        <a:solidFill>
                          <a:schemeClr val="dk1"/>
                        </a:solidFill>
                        <a:latin typeface="+mn-lt"/>
                        <a:ea typeface="+mn-ea"/>
                        <a:cs typeface="+mn-cs"/>
                      </a:endParaRPr>
                    </a:p>
                  </a:txBody>
                  <a:tcPr marL="0" marR="0" marT="0" marB="0" anchor="ctr">
                    <a:solidFill>
                      <a:srgbClr val="9BB9D4"/>
                    </a:solidFill>
                  </a:tcPr>
                </a:tc>
                <a:tc>
                  <a:txBody>
                    <a:bodyPr/>
                    <a:lstStyle/>
                    <a:p>
                      <a:pPr marL="0" algn="ctr" defTabSz="457200" rtl="0" eaLnBrk="1" fontAlgn="ctr" latinLnBrk="0" hangingPunct="1"/>
                      <a:r>
                        <a:rPr lang="en-US" sz="2000" kern="1200" dirty="0" smtClean="0"/>
                        <a:t>26</a:t>
                      </a:r>
                      <a:endParaRPr lang="en-US" sz="2000" kern="1200" dirty="0" smtClean="0">
                        <a:solidFill>
                          <a:schemeClr val="dk1"/>
                        </a:solidFill>
                        <a:latin typeface="+mn-lt"/>
                        <a:ea typeface="+mn-ea"/>
                        <a:cs typeface="+mn-cs"/>
                      </a:endParaRPr>
                    </a:p>
                  </a:txBody>
                  <a:tcPr marL="0" marR="0" marT="0" marB="0" anchor="ctr">
                    <a:solidFill>
                      <a:srgbClr val="9BB9D4"/>
                    </a:solidFill>
                  </a:tcPr>
                </a:tc>
                <a:tc>
                  <a:txBody>
                    <a:bodyPr/>
                    <a:lstStyle/>
                    <a:p>
                      <a:pPr marL="0" algn="ctr" defTabSz="457200" rtl="0" eaLnBrk="1" fontAlgn="ctr" latinLnBrk="0" hangingPunct="1"/>
                      <a:r>
                        <a:rPr lang="en-US" sz="2000" kern="1200" dirty="0" smtClean="0"/>
                        <a:t>84</a:t>
                      </a:r>
                      <a:endParaRPr lang="en-US" sz="2000" kern="1200" dirty="0" smtClean="0">
                        <a:solidFill>
                          <a:schemeClr val="dk1"/>
                        </a:solidFill>
                        <a:latin typeface="+mn-lt"/>
                        <a:ea typeface="+mn-ea"/>
                        <a:cs typeface="+mn-cs"/>
                      </a:endParaRPr>
                    </a:p>
                  </a:txBody>
                  <a:tcPr marL="0" marR="0" marT="0" marB="0" anchor="ctr">
                    <a:solidFill>
                      <a:srgbClr val="9BB9D4"/>
                    </a:solidFill>
                  </a:tcPr>
                </a:tc>
              </a:tr>
              <a:tr h="806294">
                <a:tc>
                  <a:txBody>
                    <a:bodyPr/>
                    <a:lstStyle/>
                    <a:p>
                      <a:pPr marL="0" algn="ctr" defTabSz="457200" rtl="0" eaLnBrk="1" latinLnBrk="0" hangingPunct="1"/>
                      <a:r>
                        <a:rPr lang="en-US" sz="1600" kern="1200" dirty="0" smtClean="0"/>
                        <a:t>Percent of Total</a:t>
                      </a:r>
                      <a:r>
                        <a:rPr lang="en-US" sz="1600" kern="1200" baseline="0" dirty="0" smtClean="0"/>
                        <a:t> Respondents</a:t>
                      </a:r>
                      <a:endParaRPr lang="en-US" sz="1600" kern="1200" dirty="0" smtClean="0">
                        <a:solidFill>
                          <a:schemeClr val="dk1"/>
                        </a:solidFill>
                        <a:latin typeface="+mn-lt"/>
                        <a:ea typeface="+mn-ea"/>
                        <a:cs typeface="+mn-cs"/>
                      </a:endParaRPr>
                    </a:p>
                  </a:txBody>
                  <a:tcPr>
                    <a:solidFill>
                      <a:srgbClr val="9BB9D4"/>
                    </a:solidFill>
                  </a:tcPr>
                </a:tc>
                <a:tc>
                  <a:txBody>
                    <a:bodyPr/>
                    <a:lstStyle/>
                    <a:p>
                      <a:pPr marL="0" algn="ctr" defTabSz="457200" rtl="0" eaLnBrk="1" latinLnBrk="0" hangingPunct="1"/>
                      <a:r>
                        <a:rPr lang="en-US" sz="2000" kern="1200" dirty="0" smtClean="0"/>
                        <a:t>70%</a:t>
                      </a:r>
                      <a:endParaRPr lang="en-US" sz="2000" kern="1200" dirty="0" smtClean="0">
                        <a:solidFill>
                          <a:schemeClr val="dk1"/>
                        </a:solidFill>
                        <a:latin typeface="+mn-lt"/>
                        <a:ea typeface="+mn-ea"/>
                        <a:cs typeface="+mn-cs"/>
                      </a:endParaRPr>
                    </a:p>
                  </a:txBody>
                  <a:tcPr>
                    <a:solidFill>
                      <a:srgbClr val="9BB9D4"/>
                    </a:solidFill>
                  </a:tcPr>
                </a:tc>
                <a:tc>
                  <a:txBody>
                    <a:bodyPr/>
                    <a:lstStyle/>
                    <a:p>
                      <a:pPr marL="0" algn="ctr" defTabSz="457200" rtl="0" eaLnBrk="1" latinLnBrk="0" hangingPunct="1"/>
                      <a:r>
                        <a:rPr lang="en-US" sz="2000" kern="1200" dirty="0" smtClean="0"/>
                        <a:t>14%</a:t>
                      </a:r>
                      <a:endParaRPr lang="en-US" sz="2000" kern="1200" dirty="0" smtClean="0">
                        <a:solidFill>
                          <a:schemeClr val="dk1"/>
                        </a:solidFill>
                        <a:latin typeface="+mn-lt"/>
                        <a:ea typeface="+mn-ea"/>
                        <a:cs typeface="+mn-cs"/>
                      </a:endParaRPr>
                    </a:p>
                  </a:txBody>
                  <a:tcPr>
                    <a:solidFill>
                      <a:srgbClr val="9BB9D4"/>
                    </a:solidFill>
                  </a:tcPr>
                </a:tc>
                <a:tc>
                  <a:txBody>
                    <a:bodyPr/>
                    <a:lstStyle/>
                    <a:p>
                      <a:pPr marL="0" algn="ctr" defTabSz="457200" rtl="0" eaLnBrk="1" latinLnBrk="0" hangingPunct="1"/>
                      <a:r>
                        <a:rPr lang="en-US" sz="2000" kern="1200" dirty="0" smtClean="0"/>
                        <a:t>3%</a:t>
                      </a:r>
                      <a:endParaRPr lang="en-US" sz="2000" kern="1200" dirty="0" smtClean="0">
                        <a:solidFill>
                          <a:schemeClr val="dk1"/>
                        </a:solidFill>
                        <a:latin typeface="+mn-lt"/>
                        <a:ea typeface="+mn-ea"/>
                        <a:cs typeface="+mn-cs"/>
                      </a:endParaRPr>
                    </a:p>
                  </a:txBody>
                  <a:tcPr>
                    <a:solidFill>
                      <a:srgbClr val="9BB9D4"/>
                    </a:solidFill>
                  </a:tcPr>
                </a:tc>
                <a:tc>
                  <a:txBody>
                    <a:bodyPr/>
                    <a:lstStyle/>
                    <a:p>
                      <a:pPr marL="0" algn="ctr" defTabSz="457200" rtl="0" eaLnBrk="1" latinLnBrk="0" hangingPunct="1"/>
                      <a:r>
                        <a:rPr lang="en-US" sz="2000" kern="1200" dirty="0" smtClean="0"/>
                        <a:t>3%</a:t>
                      </a:r>
                      <a:endParaRPr lang="en-US" sz="2000" kern="1200" dirty="0" smtClean="0">
                        <a:solidFill>
                          <a:schemeClr val="dk1"/>
                        </a:solidFill>
                        <a:latin typeface="+mn-lt"/>
                        <a:ea typeface="+mn-ea"/>
                        <a:cs typeface="+mn-cs"/>
                      </a:endParaRPr>
                    </a:p>
                  </a:txBody>
                  <a:tcPr>
                    <a:solidFill>
                      <a:srgbClr val="9BB9D4"/>
                    </a:solidFill>
                  </a:tcPr>
                </a:tc>
                <a:tc>
                  <a:txBody>
                    <a:bodyPr/>
                    <a:lstStyle/>
                    <a:p>
                      <a:pPr marL="0" algn="ctr" defTabSz="457200" rtl="0" eaLnBrk="1" latinLnBrk="0" hangingPunct="1"/>
                      <a:r>
                        <a:rPr lang="en-US" sz="2000" kern="1200" dirty="0" smtClean="0"/>
                        <a:t>11%</a:t>
                      </a:r>
                      <a:endParaRPr lang="en-US" sz="2000" kern="1200" dirty="0" smtClean="0">
                        <a:solidFill>
                          <a:schemeClr val="dk1"/>
                        </a:solidFill>
                        <a:latin typeface="+mn-lt"/>
                        <a:ea typeface="+mn-ea"/>
                        <a:cs typeface="+mn-cs"/>
                      </a:endParaRPr>
                    </a:p>
                  </a:txBody>
                  <a:tcPr>
                    <a:solidFill>
                      <a:srgbClr val="9BB9D4"/>
                    </a:solidFill>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50</a:t>
            </a:fld>
            <a:endParaRPr lang="en-US"/>
          </a:p>
        </p:txBody>
      </p:sp>
      <p:pic>
        <p:nvPicPr>
          <p:cNvPr id="96258" name="Picture 2" descr="Seniors celebrate after graduating from Toppenish High School  this month.The school has a graduation rate of 94 percent. "/>
          <p:cNvPicPr>
            <a:picLocks noChangeAspect="1" noChangeArrowheads="1"/>
          </p:cNvPicPr>
          <p:nvPr/>
        </p:nvPicPr>
        <p:blipFill>
          <a:blip r:embed="rId3"/>
          <a:srcRect/>
          <a:stretch>
            <a:fillRect/>
          </a:stretch>
        </p:blipFill>
        <p:spPr bwMode="auto">
          <a:xfrm>
            <a:off x="4238844" y="2245436"/>
            <a:ext cx="4447956" cy="3576399"/>
          </a:xfrm>
          <a:prstGeom prst="rect">
            <a:avLst/>
          </a:prstGeom>
          <a:noFill/>
        </p:spPr>
      </p:pic>
      <p:pic>
        <p:nvPicPr>
          <p:cNvPr id="96259" name="Picture 3"/>
          <p:cNvPicPr>
            <a:picLocks noChangeAspect="1" noChangeArrowheads="1"/>
          </p:cNvPicPr>
          <p:nvPr/>
        </p:nvPicPr>
        <p:blipFill>
          <a:blip r:embed="rId4"/>
          <a:srcRect l="9778" t="31522" r="73328" b="53058"/>
          <a:stretch>
            <a:fillRect/>
          </a:stretch>
        </p:blipFill>
        <p:spPr bwMode="auto">
          <a:xfrm>
            <a:off x="218364" y="559559"/>
            <a:ext cx="4763068" cy="15421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Focus on science, tech pays off in soaring graduation rate</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51</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238124" y="926275"/>
          <a:ext cx="8905875" cy="517764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52</a:t>
            </a:fld>
            <a:endParaRPr lang="en-US"/>
          </a:p>
        </p:txBody>
      </p:sp>
      <p:pic>
        <p:nvPicPr>
          <p:cNvPr id="1027" name="Picture 3"/>
          <p:cNvPicPr>
            <a:picLocks noChangeAspect="1" noChangeArrowheads="1"/>
          </p:cNvPicPr>
          <p:nvPr/>
        </p:nvPicPr>
        <p:blipFill>
          <a:blip r:embed="rId3"/>
          <a:srcRect l="10075" t="31793" r="73373" b="52444"/>
          <a:stretch>
            <a:fillRect/>
          </a:stretch>
        </p:blipFill>
        <p:spPr bwMode="auto">
          <a:xfrm>
            <a:off x="252248" y="331076"/>
            <a:ext cx="4666593" cy="1576551"/>
          </a:xfrm>
          <a:prstGeom prst="rect">
            <a:avLst/>
          </a:prstGeom>
          <a:noFill/>
          <a:ln w="9525">
            <a:noFill/>
            <a:miter lim="800000"/>
            <a:headEnd/>
            <a:tailEnd/>
          </a:ln>
        </p:spPr>
      </p:pic>
      <p:pic>
        <p:nvPicPr>
          <p:cNvPr id="1029" name="Picture 5" descr="Principal Jessica Calabrese works with Izaeah Johnson, right, and Alia Sheikh in a math teaching session at Lakeridge Elementary."/>
          <p:cNvPicPr>
            <a:picLocks noChangeAspect="1" noChangeArrowheads="1"/>
          </p:cNvPicPr>
          <p:nvPr/>
        </p:nvPicPr>
        <p:blipFill>
          <a:blip r:embed="rId4"/>
          <a:srcRect/>
          <a:stretch>
            <a:fillRect/>
          </a:stretch>
        </p:blipFill>
        <p:spPr bwMode="auto">
          <a:xfrm>
            <a:off x="4349202" y="1775044"/>
            <a:ext cx="4006521" cy="4128341"/>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Math concepts + teamwork = Big gains at struggling Renton school</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53</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6" name="Chart 5"/>
          <p:cNvGraphicFramePr>
            <a:graphicFrameLocks noGrp="1"/>
          </p:cNvGraphicFramePr>
          <p:nvPr/>
        </p:nvGraphicFramePr>
        <p:xfrm>
          <a:off x="238124" y="961901"/>
          <a:ext cx="8905875" cy="514201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54</a:t>
            </a:fld>
            <a:endParaRPr lang="en-US"/>
          </a:p>
        </p:txBody>
      </p:sp>
      <p:pic>
        <p:nvPicPr>
          <p:cNvPr id="111618" name="Picture 2"/>
          <p:cNvPicPr>
            <a:picLocks noChangeAspect="1" noChangeArrowheads="1"/>
          </p:cNvPicPr>
          <p:nvPr/>
        </p:nvPicPr>
        <p:blipFill>
          <a:blip r:embed="rId3"/>
          <a:srcRect l="9559" t="31659" r="73183" b="51283"/>
          <a:stretch>
            <a:fillRect/>
          </a:stretch>
        </p:blipFill>
        <p:spPr bwMode="auto">
          <a:xfrm>
            <a:off x="252125" y="341195"/>
            <a:ext cx="4865786" cy="1705970"/>
          </a:xfrm>
          <a:prstGeom prst="rect">
            <a:avLst/>
          </a:prstGeom>
          <a:noFill/>
          <a:ln w="9525">
            <a:noFill/>
            <a:miter lim="800000"/>
            <a:headEnd/>
            <a:tailEnd/>
          </a:ln>
        </p:spPr>
      </p:pic>
      <p:pic>
        <p:nvPicPr>
          <p:cNvPr id="111620" name="Picture 4" descr="http://seattletimes.com/ABPub/2013/11/21/2022301333.jpg"/>
          <p:cNvPicPr>
            <a:picLocks noChangeAspect="1" noChangeArrowheads="1"/>
          </p:cNvPicPr>
          <p:nvPr/>
        </p:nvPicPr>
        <p:blipFill>
          <a:blip r:embed="rId4"/>
          <a:srcRect/>
          <a:stretch>
            <a:fillRect/>
          </a:stretch>
        </p:blipFill>
        <p:spPr bwMode="auto">
          <a:xfrm>
            <a:off x="4735772" y="1782408"/>
            <a:ext cx="4131623" cy="4437418"/>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sz="3200" dirty="0" smtClean="0"/>
              <a:t>2 Seattle middle schools focus on attendance, see scores climb</a:t>
            </a:r>
            <a:endParaRPr lang="en-US" sz="3200"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55</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how much you agree or disagree with the following statements about this story</a:t>
            </a:r>
          </a:p>
          <a:p>
            <a:pPr algn="r"/>
            <a:r>
              <a:rPr lang="en-US" sz="800" dirty="0" smtClean="0"/>
              <a:t>Source: 2014 Education Lab Survey, The Seattle Times, September 2014</a:t>
            </a:r>
          </a:p>
        </p:txBody>
      </p:sp>
      <p:graphicFrame>
        <p:nvGraphicFramePr>
          <p:cNvPr id="8" name="Chart 7"/>
          <p:cNvGraphicFramePr>
            <a:graphicFrameLocks noGrp="1"/>
          </p:cNvGraphicFramePr>
          <p:nvPr/>
        </p:nvGraphicFramePr>
        <p:xfrm>
          <a:off x="238124" y="914400"/>
          <a:ext cx="8905875" cy="518951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2" y="218058"/>
            <a:ext cx="8524668" cy="594692"/>
          </a:xfrm>
        </p:spPr>
        <p:txBody>
          <a:bodyPr/>
          <a:lstStyle/>
          <a:p>
            <a:r>
              <a:rPr lang="en-US" dirty="0" smtClean="0"/>
              <a:t>Readers per Ed Lab Story</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56</a:t>
            </a:fld>
            <a:endParaRPr lang="en-US"/>
          </a:p>
        </p:txBody>
      </p:sp>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check if you have read or looked at the following Education Lab story in The Seattle Times...</a:t>
            </a:r>
          </a:p>
          <a:p>
            <a:pPr algn="r"/>
            <a:r>
              <a:rPr lang="en-US" sz="800" dirty="0" smtClean="0"/>
              <a:t>Source: 2014 Education Lab Survey, The Seattle Times, September 2014</a:t>
            </a:r>
          </a:p>
        </p:txBody>
      </p:sp>
      <p:graphicFrame>
        <p:nvGraphicFramePr>
          <p:cNvPr id="6" name="Table 5"/>
          <p:cNvGraphicFramePr>
            <a:graphicFrameLocks noGrp="1"/>
          </p:cNvGraphicFramePr>
          <p:nvPr/>
        </p:nvGraphicFramePr>
        <p:xfrm>
          <a:off x="273131" y="708231"/>
          <a:ext cx="8645238" cy="5381566"/>
        </p:xfrm>
        <a:graphic>
          <a:graphicData uri="http://schemas.openxmlformats.org/drawingml/2006/table">
            <a:tbl>
              <a:tblPr firstRow="1" bandRow="1">
                <a:tableStyleId>{5C22544A-7EE6-4342-B048-85BDC9FD1C3A}</a:tableStyleId>
              </a:tblPr>
              <a:tblGrid>
                <a:gridCol w="5610104"/>
                <a:gridCol w="1517567"/>
                <a:gridCol w="1517567"/>
              </a:tblGrid>
              <a:tr h="1037561">
                <a:tc>
                  <a:txBody>
                    <a:bodyPr/>
                    <a:lstStyle/>
                    <a:p>
                      <a:r>
                        <a:rPr lang="en-US" sz="2000" dirty="0" smtClean="0"/>
                        <a:t>Story</a:t>
                      </a:r>
                      <a:endParaRPr lang="en-US" sz="2000" dirty="0"/>
                    </a:p>
                  </a:txBody>
                  <a:tcPr>
                    <a:solidFill>
                      <a:srgbClr val="457BA7"/>
                    </a:solidFill>
                  </a:tcPr>
                </a:tc>
                <a:tc>
                  <a:txBody>
                    <a:bodyPr/>
                    <a:lstStyle/>
                    <a:p>
                      <a:r>
                        <a:rPr lang="en-US" sz="1600" dirty="0" smtClean="0"/>
                        <a:t>Count</a:t>
                      </a:r>
                      <a:r>
                        <a:rPr lang="en-US" sz="1600" baseline="0" dirty="0" smtClean="0"/>
                        <a:t> of Readers Surveyed</a:t>
                      </a:r>
                      <a:endParaRPr lang="en-US" sz="1600" dirty="0"/>
                    </a:p>
                  </a:txBody>
                  <a:tcPr>
                    <a:solidFill>
                      <a:srgbClr val="457BA7"/>
                    </a:solidFill>
                  </a:tcPr>
                </a:tc>
                <a:tc>
                  <a:txBody>
                    <a:bodyPr/>
                    <a:lstStyle/>
                    <a:p>
                      <a:r>
                        <a:rPr lang="en-US" sz="1600" dirty="0" smtClean="0"/>
                        <a:t>Count of Online Readers (web</a:t>
                      </a:r>
                      <a:r>
                        <a:rPr lang="en-US" sz="1600" baseline="0" dirty="0" smtClean="0"/>
                        <a:t> metrics)</a:t>
                      </a:r>
                      <a:endParaRPr lang="en-US" sz="1600" dirty="0"/>
                    </a:p>
                  </a:txBody>
                  <a:tcPr>
                    <a:solidFill>
                      <a:srgbClr val="457BA7"/>
                    </a:solidFill>
                  </a:tcPr>
                </a:tc>
              </a:tr>
              <a:tr h="612700">
                <a:tc>
                  <a:txBody>
                    <a:bodyPr/>
                    <a:lstStyle/>
                    <a:p>
                      <a:pPr algn="l" fontAlgn="b"/>
                      <a:r>
                        <a:rPr lang="en-US" sz="1200" b="0" i="0" u="none" strike="noStrike" dirty="0">
                          <a:solidFill>
                            <a:srgbClr val="000000"/>
                          </a:solidFill>
                          <a:latin typeface="Calibri"/>
                        </a:rPr>
                        <a:t>Teachers jump-start turnaround at White Center Heights Elementary For years, students at White Center Heights Elementary logged some of the lowest test scores in King County. Then teachers tried something new, and the numbers soared by double-digits after</a:t>
                      </a:r>
                    </a:p>
                  </a:txBody>
                  <a:tcPr marL="0" marR="0" marT="0" marB="0" anchor="b"/>
                </a:tc>
                <a:tc>
                  <a:txBody>
                    <a:bodyPr/>
                    <a:lstStyle/>
                    <a:p>
                      <a:pPr algn="ctr" fontAlgn="ctr"/>
                      <a:r>
                        <a:rPr lang="en-US" sz="1400" b="0" i="0" u="none" strike="noStrike" dirty="0">
                          <a:solidFill>
                            <a:srgbClr val="000000"/>
                          </a:solidFill>
                          <a:latin typeface="Arial"/>
                        </a:rPr>
                        <a:t>340</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smtClean="0">
                          <a:solidFill>
                            <a:srgbClr val="000000"/>
                          </a:solidFill>
                          <a:latin typeface="Calibri"/>
                        </a:rPr>
                        <a:t>High poverty, high test scores: Auburn school is a shouting success</a:t>
                      </a:r>
                      <a:endParaRPr lang="en-US" sz="1200" b="0" i="0" u="none" strike="noStrike" dirty="0">
                        <a:solidFill>
                          <a:srgbClr val="000000"/>
                        </a:solidFill>
                        <a:latin typeface="Calibri"/>
                      </a:endParaRPr>
                    </a:p>
                  </a:txBody>
                  <a:tcPr marL="0" marR="0" marT="0" marB="0" anchor="b"/>
                </a:tc>
                <a:tc>
                  <a:txBody>
                    <a:bodyPr/>
                    <a:lstStyle/>
                    <a:p>
                      <a:pPr algn="ctr" fontAlgn="ctr"/>
                      <a:r>
                        <a:rPr lang="en-US" sz="1400" b="0" i="0" u="none" strike="noStrike" dirty="0">
                          <a:solidFill>
                            <a:srgbClr val="000000"/>
                          </a:solidFill>
                          <a:latin typeface="Arial"/>
                        </a:rPr>
                        <a:t>283</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a:solidFill>
                            <a:srgbClr val="000000"/>
                          </a:solidFill>
                          <a:latin typeface="Calibri"/>
                        </a:rPr>
                        <a:t>Less lecturing, more doing: New approach for A.P. </a:t>
                      </a:r>
                      <a:r>
                        <a:rPr lang="en-US" sz="1200" b="0" i="0" u="none" strike="noStrike" dirty="0" smtClean="0">
                          <a:solidFill>
                            <a:srgbClr val="000000"/>
                          </a:solidFill>
                          <a:latin typeface="Calibri"/>
                        </a:rPr>
                        <a:t>classes</a:t>
                      </a:r>
                      <a:endParaRPr lang="en-US" sz="1200" b="0" i="0" u="none" strike="noStrike" dirty="0">
                        <a:solidFill>
                          <a:srgbClr val="000000"/>
                        </a:solidFill>
                        <a:latin typeface="Calibri"/>
                      </a:endParaRPr>
                    </a:p>
                  </a:txBody>
                  <a:tcPr marL="0" marR="0" marT="0" marB="0" anchor="b"/>
                </a:tc>
                <a:tc>
                  <a:txBody>
                    <a:bodyPr/>
                    <a:lstStyle/>
                    <a:p>
                      <a:pPr algn="ctr" fontAlgn="ctr"/>
                      <a:r>
                        <a:rPr lang="en-US" sz="1400" b="0" i="0" u="none" strike="noStrike" dirty="0">
                          <a:solidFill>
                            <a:srgbClr val="000000"/>
                          </a:solidFill>
                          <a:latin typeface="Arial"/>
                        </a:rPr>
                        <a:t>268</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a:solidFill>
                            <a:srgbClr val="000000"/>
                          </a:solidFill>
                          <a:latin typeface="Calibri"/>
                        </a:rPr>
                        <a:t>Focus on science, tech pays off in soaring graduation rate</a:t>
                      </a:r>
                    </a:p>
                  </a:txBody>
                  <a:tcPr marL="0" marR="0" marT="0" marB="0" anchor="b"/>
                </a:tc>
                <a:tc>
                  <a:txBody>
                    <a:bodyPr/>
                    <a:lstStyle/>
                    <a:p>
                      <a:pPr algn="ctr" fontAlgn="ctr"/>
                      <a:r>
                        <a:rPr lang="en-US" sz="1400" b="0" i="0" u="none" strike="noStrike" dirty="0">
                          <a:solidFill>
                            <a:srgbClr val="000000"/>
                          </a:solidFill>
                          <a:latin typeface="Arial"/>
                        </a:rPr>
                        <a:t>249</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612700">
                <a:tc>
                  <a:txBody>
                    <a:bodyPr/>
                    <a:lstStyle/>
                    <a:p>
                      <a:pPr algn="l" fontAlgn="b"/>
                      <a:r>
                        <a:rPr lang="en-US" sz="1200" b="0" i="0" u="none" strike="noStrike">
                          <a:solidFill>
                            <a:srgbClr val="000000"/>
                          </a:solidFill>
                          <a:latin typeface="Calibri"/>
                        </a:rPr>
                        <a:t>Dropouts flooding Kent's second-chance iGrad school Kent educators combed through transcripts and discovered 2,600 young people in their district without any kind of diploma or credential. Enter iGrad, an unusual program linking dropouts with colleg</a:t>
                      </a:r>
                    </a:p>
                  </a:txBody>
                  <a:tcPr marL="0" marR="0" marT="0" marB="0" anchor="b"/>
                </a:tc>
                <a:tc>
                  <a:txBody>
                    <a:bodyPr/>
                    <a:lstStyle/>
                    <a:p>
                      <a:pPr algn="ctr" fontAlgn="ctr"/>
                      <a:r>
                        <a:rPr lang="en-US" sz="1400" b="0" i="0" u="none" strike="noStrike" dirty="0">
                          <a:solidFill>
                            <a:srgbClr val="000000"/>
                          </a:solidFill>
                          <a:latin typeface="Arial"/>
                        </a:rPr>
                        <a:t>195</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a:solidFill>
                            <a:srgbClr val="000000"/>
                          </a:solidFill>
                          <a:latin typeface="Calibri"/>
                        </a:rPr>
                        <a:t>Mentors have message for kids: Go to college Western Washington University</a:t>
                      </a:r>
                    </a:p>
                  </a:txBody>
                  <a:tcPr marL="0" marR="0" marT="0" marB="0" anchor="b"/>
                </a:tc>
                <a:tc>
                  <a:txBody>
                    <a:bodyPr/>
                    <a:lstStyle/>
                    <a:p>
                      <a:pPr algn="ctr" fontAlgn="ctr"/>
                      <a:r>
                        <a:rPr lang="en-US" sz="1400" b="0" i="0" u="none" strike="noStrike" dirty="0">
                          <a:solidFill>
                            <a:srgbClr val="000000"/>
                          </a:solidFill>
                          <a:latin typeface="Arial"/>
                        </a:rPr>
                        <a:t>192</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smtClean="0">
                          <a:solidFill>
                            <a:srgbClr val="000000"/>
                          </a:solidFill>
                          <a:latin typeface="Calibri"/>
                        </a:rPr>
                        <a:t>Fewer dropouts, more degrees: How Walla Walla Community College does it</a:t>
                      </a:r>
                      <a:endParaRPr lang="en-US" sz="1200" b="0" i="0" u="none" strike="noStrike" dirty="0">
                        <a:solidFill>
                          <a:srgbClr val="000000"/>
                        </a:solidFill>
                        <a:latin typeface="Calibri"/>
                      </a:endParaRPr>
                    </a:p>
                  </a:txBody>
                  <a:tcPr marL="0" marR="0" marT="0" marB="0" anchor="b"/>
                </a:tc>
                <a:tc>
                  <a:txBody>
                    <a:bodyPr/>
                    <a:lstStyle/>
                    <a:p>
                      <a:pPr algn="ctr" fontAlgn="ctr"/>
                      <a:r>
                        <a:rPr lang="en-US" sz="1400" b="0" i="0" u="none" strike="noStrike" dirty="0">
                          <a:solidFill>
                            <a:srgbClr val="000000"/>
                          </a:solidFill>
                          <a:latin typeface="Arial"/>
                        </a:rPr>
                        <a:t>175</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612700">
                <a:tc>
                  <a:txBody>
                    <a:bodyPr/>
                    <a:lstStyle/>
                    <a:p>
                      <a:pPr algn="l" fontAlgn="b"/>
                      <a:r>
                        <a:rPr lang="en-US" sz="1200" b="0" i="0" u="none" strike="noStrike" dirty="0" smtClean="0">
                          <a:solidFill>
                            <a:srgbClr val="000000"/>
                          </a:solidFill>
                          <a:latin typeface="Calibri"/>
                        </a:rPr>
                        <a:t>Math concepts + teamwork = big gains at struggling Renton school Math achievement is rising fast at </a:t>
                      </a:r>
                      <a:r>
                        <a:rPr lang="en-US" sz="1200" b="0" i="0" u="none" strike="noStrike" dirty="0" err="1" smtClean="0">
                          <a:solidFill>
                            <a:srgbClr val="000000"/>
                          </a:solidFill>
                          <a:latin typeface="Calibri"/>
                        </a:rPr>
                        <a:t>Lakeridge</a:t>
                      </a:r>
                      <a:r>
                        <a:rPr lang="en-US" sz="1200" b="0" i="0" u="none" strike="noStrike" dirty="0" smtClean="0">
                          <a:solidFill>
                            <a:srgbClr val="000000"/>
                          </a:solidFill>
                          <a:latin typeface="Calibri"/>
                        </a:rPr>
                        <a:t> Elementary School in the Renton School District, where teachers build student’s understanding of concepts as well as their skills.</a:t>
                      </a:r>
                      <a:endParaRPr lang="en-US" sz="1200" b="0" i="0" u="none" strike="noStrike" dirty="0">
                        <a:solidFill>
                          <a:srgbClr val="000000"/>
                        </a:solidFill>
                        <a:latin typeface="Calibri"/>
                      </a:endParaRPr>
                    </a:p>
                  </a:txBody>
                  <a:tcPr marL="0" marR="0" marT="0" marB="0" anchor="b"/>
                </a:tc>
                <a:tc>
                  <a:txBody>
                    <a:bodyPr/>
                    <a:lstStyle/>
                    <a:p>
                      <a:pPr algn="ctr" fontAlgn="ctr"/>
                      <a:r>
                        <a:rPr lang="en-US" sz="1400" b="0" i="0" u="none" strike="noStrike" dirty="0">
                          <a:solidFill>
                            <a:srgbClr val="000000"/>
                          </a:solidFill>
                          <a:latin typeface="Arial"/>
                        </a:rPr>
                        <a:t>168</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612700">
                <a:tc>
                  <a:txBody>
                    <a:bodyPr/>
                    <a:lstStyle/>
                    <a:p>
                      <a:pPr algn="l" fontAlgn="b"/>
                      <a:r>
                        <a:rPr lang="en-US" sz="1200" b="0" i="0" u="none" strike="noStrike" dirty="0" smtClean="0">
                          <a:solidFill>
                            <a:srgbClr val="000000"/>
                          </a:solidFill>
                          <a:latin typeface="Calibri"/>
                        </a:rPr>
                        <a:t>2 Seattle middle schools focus on attendance, see scores climb  Missing just a few days of class in sixth grade can predict whether you’ll graduate from high school. That research powers a national anti-dropout effort that’s making a difference</a:t>
                      </a:r>
                      <a:endParaRPr lang="en-US" sz="1200" b="0" i="0" u="none" strike="noStrike" dirty="0">
                        <a:solidFill>
                          <a:srgbClr val="000000"/>
                        </a:solidFill>
                        <a:latin typeface="Calibri"/>
                      </a:endParaRPr>
                    </a:p>
                  </a:txBody>
                  <a:tcPr marL="0" marR="0" marT="0" marB="0" anchor="b"/>
                </a:tc>
                <a:tc>
                  <a:txBody>
                    <a:bodyPr/>
                    <a:lstStyle/>
                    <a:p>
                      <a:pPr algn="ctr" fontAlgn="ctr"/>
                      <a:r>
                        <a:rPr lang="en-US" sz="1400" b="0" i="0" u="none" strike="noStrike" dirty="0">
                          <a:solidFill>
                            <a:srgbClr val="000000"/>
                          </a:solidFill>
                          <a:latin typeface="Arial"/>
                        </a:rPr>
                        <a:t>168</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r h="310661">
                <a:tc>
                  <a:txBody>
                    <a:bodyPr/>
                    <a:lstStyle/>
                    <a:p>
                      <a:pPr algn="l" fontAlgn="b"/>
                      <a:r>
                        <a:rPr lang="en-US" sz="1200" b="0" i="0" u="none" strike="noStrike" dirty="0">
                          <a:solidFill>
                            <a:srgbClr val="000000"/>
                          </a:solidFill>
                          <a:latin typeface="Calibri"/>
                        </a:rPr>
                        <a:t>Lessons for local on power of parents in schools </a:t>
                      </a:r>
                    </a:p>
                  </a:txBody>
                  <a:tcPr marL="0" marR="0" marT="0" marB="0" anchor="b"/>
                </a:tc>
                <a:tc>
                  <a:txBody>
                    <a:bodyPr/>
                    <a:lstStyle/>
                    <a:p>
                      <a:pPr algn="ctr" fontAlgn="ctr"/>
                      <a:r>
                        <a:rPr lang="en-US" sz="1400" b="0" i="0" u="none" strike="noStrike" dirty="0">
                          <a:solidFill>
                            <a:srgbClr val="000000"/>
                          </a:solidFill>
                          <a:latin typeface="Arial"/>
                        </a:rPr>
                        <a:t>150</a:t>
                      </a:r>
                    </a:p>
                  </a:txBody>
                  <a:tcPr marL="0" marR="0" marT="0" marB="0" anchor="ctr"/>
                </a:tc>
                <a:tc>
                  <a:txBody>
                    <a:bodyPr/>
                    <a:lstStyle/>
                    <a:p>
                      <a:pPr algn="ctr" fontAlgn="ctr"/>
                      <a:endParaRPr lang="en-US" sz="1400" b="0" i="0" u="none" strike="noStrike" dirty="0">
                        <a:solidFill>
                          <a:srgbClr val="000000"/>
                        </a:solidFill>
                        <a:latin typeface="Arial"/>
                      </a:endParaRPr>
                    </a:p>
                  </a:txBody>
                  <a:tcPr marL="0" marR="0" marT="0" marB="0" anchor="ct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95" y="164895"/>
            <a:ext cx="8524668" cy="594692"/>
          </a:xfrm>
        </p:spPr>
        <p:txBody>
          <a:bodyPr/>
          <a:lstStyle/>
          <a:p>
            <a:r>
              <a:rPr lang="en-US" dirty="0" smtClean="0"/>
              <a:t>Readers of Multiple Stories </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57</a:t>
            </a:fld>
            <a:endParaRPr lang="en-US"/>
          </a:p>
        </p:txBody>
      </p:sp>
      <p:graphicFrame>
        <p:nvGraphicFramePr>
          <p:cNvPr id="6" name="Table 5"/>
          <p:cNvGraphicFramePr>
            <a:graphicFrameLocks noGrp="1"/>
          </p:cNvGraphicFramePr>
          <p:nvPr/>
        </p:nvGraphicFramePr>
        <p:xfrm>
          <a:off x="262499" y="699285"/>
          <a:ext cx="8645238" cy="5066672"/>
        </p:xfrm>
        <a:graphic>
          <a:graphicData uri="http://schemas.openxmlformats.org/drawingml/2006/table">
            <a:tbl>
              <a:tblPr firstRow="1" bandRow="1">
                <a:tableStyleId>{5C22544A-7EE6-4342-B048-85BDC9FD1C3A}</a:tableStyleId>
              </a:tblPr>
              <a:tblGrid>
                <a:gridCol w="4086217"/>
                <a:gridCol w="4559021"/>
              </a:tblGrid>
              <a:tr h="470296">
                <a:tc>
                  <a:txBody>
                    <a:bodyPr/>
                    <a:lstStyle/>
                    <a:p>
                      <a:r>
                        <a:rPr lang="en-US" sz="2400" dirty="0" smtClean="0"/>
                        <a:t>Count of Stories</a:t>
                      </a:r>
                      <a:endParaRPr lang="en-US" sz="2400" dirty="0"/>
                    </a:p>
                  </a:txBody>
                  <a:tcPr>
                    <a:solidFill>
                      <a:srgbClr val="457BA7"/>
                    </a:solidFill>
                  </a:tcPr>
                </a:tc>
                <a:tc>
                  <a:txBody>
                    <a:bodyPr/>
                    <a:lstStyle/>
                    <a:p>
                      <a:r>
                        <a:rPr lang="en-US" dirty="0" smtClean="0"/>
                        <a:t>Percent reading</a:t>
                      </a:r>
                      <a:r>
                        <a:rPr lang="en-US" baseline="0" dirty="0" smtClean="0"/>
                        <a:t> </a:t>
                      </a:r>
                      <a:endParaRPr lang="en-US" dirty="0"/>
                    </a:p>
                  </a:txBody>
                  <a:tcPr>
                    <a:solidFill>
                      <a:srgbClr val="457BA7"/>
                    </a:solidFill>
                  </a:tcPr>
                </a:tc>
              </a:tr>
              <a:tr h="600454">
                <a:tc>
                  <a:txBody>
                    <a:bodyPr/>
                    <a:lstStyle/>
                    <a:p>
                      <a:pPr algn="ctr" fontAlgn="b"/>
                      <a:r>
                        <a:rPr lang="en-US" sz="2400" b="0" i="0" u="none" strike="noStrike" dirty="0" smtClean="0">
                          <a:solidFill>
                            <a:srgbClr val="000000"/>
                          </a:solidFill>
                          <a:latin typeface="Calibri"/>
                        </a:rPr>
                        <a:t>1</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26%</a:t>
                      </a:r>
                    </a:p>
                  </a:txBody>
                  <a:tcPr marL="9525" marR="9525" marT="9525" marB="0" anchor="b"/>
                </a:tc>
              </a:tr>
              <a:tr h="299642">
                <a:tc>
                  <a:txBody>
                    <a:bodyPr/>
                    <a:lstStyle/>
                    <a:p>
                      <a:pPr algn="ctr" fontAlgn="b"/>
                      <a:r>
                        <a:rPr lang="en-US" sz="2400" b="0" i="0" u="none" strike="noStrike" dirty="0" smtClean="0">
                          <a:solidFill>
                            <a:srgbClr val="000000"/>
                          </a:solidFill>
                          <a:latin typeface="Calibri"/>
                        </a:rPr>
                        <a:t>2</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18%</a:t>
                      </a:r>
                    </a:p>
                  </a:txBody>
                  <a:tcPr marL="9525" marR="9525" marT="9525" marB="0" anchor="b"/>
                </a:tc>
              </a:tr>
              <a:tr h="299642">
                <a:tc>
                  <a:txBody>
                    <a:bodyPr/>
                    <a:lstStyle/>
                    <a:p>
                      <a:pPr algn="ctr" fontAlgn="b"/>
                      <a:r>
                        <a:rPr lang="en-US" sz="2400" b="0" i="0" u="none" strike="noStrike" dirty="0" smtClean="0">
                          <a:solidFill>
                            <a:srgbClr val="000000"/>
                          </a:solidFill>
                          <a:latin typeface="Calibri"/>
                        </a:rPr>
                        <a:t>3</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15%</a:t>
                      </a:r>
                    </a:p>
                  </a:txBody>
                  <a:tcPr marL="9525" marR="9525" marT="9525" marB="0" anchor="b"/>
                </a:tc>
              </a:tr>
              <a:tr h="299642">
                <a:tc>
                  <a:txBody>
                    <a:bodyPr/>
                    <a:lstStyle/>
                    <a:p>
                      <a:pPr algn="ctr" fontAlgn="b"/>
                      <a:r>
                        <a:rPr lang="en-US" sz="2400" b="0" i="0" u="none" strike="noStrike" dirty="0" smtClean="0">
                          <a:solidFill>
                            <a:srgbClr val="000000"/>
                          </a:solidFill>
                          <a:latin typeface="Calibri"/>
                        </a:rPr>
                        <a:t>4</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11%</a:t>
                      </a:r>
                    </a:p>
                  </a:txBody>
                  <a:tcPr marL="9525" marR="9525" marT="9525" marB="0" anchor="b"/>
                </a:tc>
              </a:tr>
              <a:tr h="600454">
                <a:tc>
                  <a:txBody>
                    <a:bodyPr/>
                    <a:lstStyle/>
                    <a:p>
                      <a:pPr algn="ctr" fontAlgn="b"/>
                      <a:r>
                        <a:rPr lang="en-US" sz="2400" b="0" i="0" u="none" strike="noStrike" dirty="0" smtClean="0">
                          <a:solidFill>
                            <a:srgbClr val="000000"/>
                          </a:solidFill>
                          <a:latin typeface="Calibri"/>
                        </a:rPr>
                        <a:t>5</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7%</a:t>
                      </a:r>
                    </a:p>
                  </a:txBody>
                  <a:tcPr marL="9525" marR="9525" marT="9525" marB="0" anchor="b"/>
                </a:tc>
              </a:tr>
              <a:tr h="299642">
                <a:tc>
                  <a:txBody>
                    <a:bodyPr/>
                    <a:lstStyle/>
                    <a:p>
                      <a:pPr algn="ctr" fontAlgn="b"/>
                      <a:r>
                        <a:rPr lang="en-US" sz="2400" b="0" i="0" u="none" strike="noStrike" dirty="0" smtClean="0">
                          <a:solidFill>
                            <a:srgbClr val="000000"/>
                          </a:solidFill>
                          <a:latin typeface="Calibri"/>
                        </a:rPr>
                        <a:t>6</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6%</a:t>
                      </a:r>
                    </a:p>
                  </a:txBody>
                  <a:tcPr marL="9525" marR="9525" marT="9525" marB="0" anchor="b"/>
                </a:tc>
              </a:tr>
              <a:tr h="299642">
                <a:tc>
                  <a:txBody>
                    <a:bodyPr/>
                    <a:lstStyle/>
                    <a:p>
                      <a:pPr algn="ctr" fontAlgn="b"/>
                      <a:r>
                        <a:rPr lang="en-US" sz="2400" b="0" i="0" u="none" strike="noStrike" dirty="0" smtClean="0">
                          <a:solidFill>
                            <a:srgbClr val="000000"/>
                          </a:solidFill>
                          <a:latin typeface="Calibri"/>
                        </a:rPr>
                        <a:t>7</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5%</a:t>
                      </a:r>
                    </a:p>
                  </a:txBody>
                  <a:tcPr marL="9525" marR="9525" marT="9525" marB="0" anchor="b"/>
                </a:tc>
              </a:tr>
              <a:tr h="600454">
                <a:tc>
                  <a:txBody>
                    <a:bodyPr/>
                    <a:lstStyle/>
                    <a:p>
                      <a:pPr algn="ctr" fontAlgn="b"/>
                      <a:r>
                        <a:rPr lang="en-US" sz="2400" b="0" i="0" u="none" strike="noStrike" dirty="0" smtClean="0">
                          <a:solidFill>
                            <a:srgbClr val="000000"/>
                          </a:solidFill>
                          <a:latin typeface="Calibri"/>
                        </a:rPr>
                        <a:t>8</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5%</a:t>
                      </a:r>
                    </a:p>
                  </a:txBody>
                  <a:tcPr marL="9525" marR="9525" marT="9525" marB="0" anchor="b"/>
                </a:tc>
              </a:tr>
              <a:tr h="600454">
                <a:tc>
                  <a:txBody>
                    <a:bodyPr/>
                    <a:lstStyle/>
                    <a:p>
                      <a:pPr algn="ctr" fontAlgn="b"/>
                      <a:r>
                        <a:rPr lang="en-US" sz="2400" b="0" i="0" u="none" strike="noStrike" dirty="0" smtClean="0">
                          <a:solidFill>
                            <a:srgbClr val="000000"/>
                          </a:solidFill>
                          <a:latin typeface="Calibri"/>
                        </a:rPr>
                        <a:t>9</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2%</a:t>
                      </a:r>
                    </a:p>
                  </a:txBody>
                  <a:tcPr marL="9525" marR="9525" marT="9525" marB="0" anchor="b"/>
                </a:tc>
              </a:tr>
              <a:tr h="299642">
                <a:tc>
                  <a:txBody>
                    <a:bodyPr/>
                    <a:lstStyle/>
                    <a:p>
                      <a:pPr algn="ctr" fontAlgn="b"/>
                      <a:r>
                        <a:rPr lang="en-US" sz="2400" b="0" i="0" u="none" strike="noStrike" dirty="0" smtClean="0">
                          <a:solidFill>
                            <a:srgbClr val="000000"/>
                          </a:solidFill>
                          <a:latin typeface="Calibri"/>
                        </a:rPr>
                        <a:t>10</a:t>
                      </a:r>
                      <a:endParaRPr lang="en-US" sz="2400" b="0"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3%</a:t>
                      </a:r>
                    </a:p>
                  </a:txBody>
                  <a:tcPr marL="9525" marR="9525" marT="9525" marB="0" anchor="b"/>
                </a:tc>
              </a:tr>
            </a:tbl>
          </a:graphicData>
        </a:graphic>
      </p:graphicFrame>
      <p:sp>
        <p:nvSpPr>
          <p:cNvPr id="7" name="TextBox 6"/>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Compiled from multiple questions</a:t>
            </a:r>
          </a:p>
          <a:p>
            <a:pPr algn="r"/>
            <a:r>
              <a:rPr lang="en-US" sz="800" dirty="0" smtClean="0"/>
              <a:t>Source: 2014 Education Lab Survey, The Seattle Times, September 2014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95" y="164895"/>
            <a:ext cx="8524668" cy="594692"/>
          </a:xfrm>
        </p:spPr>
        <p:txBody>
          <a:bodyPr/>
          <a:lstStyle/>
          <a:p>
            <a:r>
              <a:rPr lang="en-US" dirty="0" smtClean="0"/>
              <a:t>Online Reading Frequency and Digital Action</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58</a:t>
            </a:fld>
            <a:endParaRPr lang="en-US"/>
          </a:p>
        </p:txBody>
      </p:sp>
      <p:graphicFrame>
        <p:nvGraphicFramePr>
          <p:cNvPr id="6" name="Table 5"/>
          <p:cNvGraphicFramePr>
            <a:graphicFrameLocks noGrp="1"/>
          </p:cNvGraphicFramePr>
          <p:nvPr/>
        </p:nvGraphicFramePr>
        <p:xfrm>
          <a:off x="251867" y="1496727"/>
          <a:ext cx="8645237" cy="3196706"/>
        </p:xfrm>
        <a:graphic>
          <a:graphicData uri="http://schemas.openxmlformats.org/drawingml/2006/table">
            <a:tbl>
              <a:tblPr firstRow="1" bandRow="1">
                <a:tableStyleId>{5C22544A-7EE6-4342-B048-85BDC9FD1C3A}</a:tableStyleId>
              </a:tblPr>
              <a:tblGrid>
                <a:gridCol w="3710063"/>
                <a:gridCol w="2467587"/>
                <a:gridCol w="2467587"/>
              </a:tblGrid>
              <a:tr h="470296">
                <a:tc>
                  <a:txBody>
                    <a:bodyPr/>
                    <a:lstStyle/>
                    <a:p>
                      <a:r>
                        <a:rPr lang="en-US" sz="2400" dirty="0" smtClean="0"/>
                        <a:t>Action </a:t>
                      </a:r>
                      <a:endParaRPr lang="en-US" sz="2400" dirty="0"/>
                    </a:p>
                  </a:txBody>
                  <a:tcPr>
                    <a:solidFill>
                      <a:srgbClr val="457BA7"/>
                    </a:solidFill>
                  </a:tcPr>
                </a:tc>
                <a:tc>
                  <a:txBody>
                    <a:bodyPr/>
                    <a:lstStyle/>
                    <a:p>
                      <a:r>
                        <a:rPr lang="en-US" dirty="0" smtClean="0"/>
                        <a:t>Online</a:t>
                      </a:r>
                      <a:r>
                        <a:rPr lang="en-US" baseline="0" dirty="0" smtClean="0"/>
                        <a:t> Frequent Readers of seattletimes.com (n=390)</a:t>
                      </a:r>
                      <a:endParaRPr lang="en-US" dirty="0"/>
                    </a:p>
                  </a:txBody>
                  <a:tcPr>
                    <a:solidFill>
                      <a:srgbClr val="457BA7"/>
                    </a:solidFill>
                  </a:tcPr>
                </a:tc>
                <a:tc>
                  <a:txBody>
                    <a:bodyPr/>
                    <a:lstStyle/>
                    <a:p>
                      <a:r>
                        <a:rPr lang="en-US" dirty="0" smtClean="0"/>
                        <a:t>Online Infrequent</a:t>
                      </a:r>
                      <a:r>
                        <a:rPr lang="en-US" baseline="0" dirty="0" smtClean="0"/>
                        <a:t> Readers of seattletimes.com (n=207)</a:t>
                      </a:r>
                      <a:endParaRPr lang="en-US" dirty="0"/>
                    </a:p>
                  </a:txBody>
                  <a:tcPr>
                    <a:solidFill>
                      <a:srgbClr val="457BA7"/>
                    </a:solidFill>
                  </a:tcPr>
                </a:tc>
              </a:tr>
              <a:tr h="638291">
                <a:tc>
                  <a:txBody>
                    <a:bodyPr/>
                    <a:lstStyle/>
                    <a:p>
                      <a:pPr algn="l" fontAlgn="b"/>
                      <a:r>
                        <a:rPr lang="en-US" sz="2000" u="none" strike="noStrike" kern="1200" dirty="0" smtClean="0">
                          <a:solidFill>
                            <a:schemeClr val="dk1"/>
                          </a:solidFill>
                          <a:latin typeface="+mn-lt"/>
                          <a:ea typeface="+mn-ea"/>
                          <a:cs typeface="+mn-cs"/>
                        </a:rPr>
                        <a:t>Share or ‘like’ a story on social media</a:t>
                      </a:r>
                      <a:endParaRPr lang="en-US" sz="20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24%</a:t>
                      </a:r>
                      <a:endParaRPr lang="en-US" sz="24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8%</a:t>
                      </a:r>
                      <a:endParaRPr lang="en-US" sz="2400" u="none" strike="noStrike" kern="1200" dirty="0">
                        <a:solidFill>
                          <a:schemeClr val="dk1"/>
                        </a:solidFill>
                        <a:latin typeface="+mn-lt"/>
                        <a:ea typeface="+mn-ea"/>
                        <a:cs typeface="+mn-cs"/>
                      </a:endParaRPr>
                    </a:p>
                  </a:txBody>
                  <a:tcPr marL="9525" marR="9525" marT="9525" marB="0" anchor="b"/>
                </a:tc>
              </a:tr>
              <a:tr h="299642">
                <a:tc>
                  <a:txBody>
                    <a:bodyPr/>
                    <a:lstStyle/>
                    <a:p>
                      <a:pPr algn="l" fontAlgn="b"/>
                      <a:r>
                        <a:rPr lang="en-US" sz="2000" u="none" strike="noStrike" kern="1200" dirty="0" smtClean="0">
                          <a:solidFill>
                            <a:schemeClr val="dk1"/>
                          </a:solidFill>
                          <a:latin typeface="+mn-lt"/>
                          <a:ea typeface="+mn-ea"/>
                          <a:cs typeface="+mn-cs"/>
                        </a:rPr>
                        <a:t>Comment on a story at seattletimes.com</a:t>
                      </a:r>
                      <a:endParaRPr lang="en-US" sz="20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16%</a:t>
                      </a:r>
                      <a:endParaRPr lang="en-US" sz="24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7%</a:t>
                      </a:r>
                      <a:endParaRPr lang="en-US" sz="2400" u="none" strike="noStrike" kern="1200" dirty="0">
                        <a:solidFill>
                          <a:schemeClr val="dk1"/>
                        </a:solidFill>
                        <a:latin typeface="+mn-lt"/>
                        <a:ea typeface="+mn-ea"/>
                        <a:cs typeface="+mn-cs"/>
                      </a:endParaRPr>
                    </a:p>
                  </a:txBody>
                  <a:tcPr marL="9525" marR="9525" marT="9525" marB="0" anchor="b"/>
                </a:tc>
              </a:tr>
              <a:tr h="299642">
                <a:tc>
                  <a:txBody>
                    <a:bodyPr/>
                    <a:lstStyle/>
                    <a:p>
                      <a:pPr algn="l" fontAlgn="b"/>
                      <a:r>
                        <a:rPr lang="en-US" sz="2000" u="none" strike="noStrike" kern="1200" dirty="0" smtClean="0">
                          <a:solidFill>
                            <a:schemeClr val="dk1"/>
                          </a:solidFill>
                          <a:latin typeface="+mn-lt"/>
                          <a:ea typeface="+mn-ea"/>
                          <a:cs typeface="+mn-cs"/>
                        </a:rPr>
                        <a:t>Sign up for email newsletter</a:t>
                      </a:r>
                      <a:endParaRPr lang="en-US" sz="20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23%</a:t>
                      </a:r>
                      <a:endParaRPr lang="en-US" sz="24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9%</a:t>
                      </a:r>
                      <a:endParaRPr lang="en-US" sz="2400" u="none" strike="noStrike" kern="1200" dirty="0">
                        <a:solidFill>
                          <a:schemeClr val="dk1"/>
                        </a:solidFill>
                        <a:latin typeface="+mn-lt"/>
                        <a:ea typeface="+mn-ea"/>
                        <a:cs typeface="+mn-cs"/>
                      </a:endParaRPr>
                    </a:p>
                  </a:txBody>
                  <a:tcPr marL="9525" marR="9525" marT="9525" marB="0" anchor="b"/>
                </a:tc>
              </a:tr>
              <a:tr h="299642">
                <a:tc>
                  <a:txBody>
                    <a:bodyPr/>
                    <a:lstStyle/>
                    <a:p>
                      <a:pPr algn="l" fontAlgn="b"/>
                      <a:r>
                        <a:rPr lang="en-US" sz="2000" u="none" strike="noStrike" kern="1200" dirty="0" smtClean="0">
                          <a:solidFill>
                            <a:schemeClr val="dk1"/>
                          </a:solidFill>
                          <a:latin typeface="+mn-lt"/>
                          <a:ea typeface="+mn-ea"/>
                          <a:cs typeface="+mn-cs"/>
                        </a:rPr>
                        <a:t>Email a story to friends or family</a:t>
                      </a:r>
                      <a:endParaRPr lang="en-US" sz="20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33%</a:t>
                      </a:r>
                      <a:endParaRPr lang="en-US" sz="2400" u="none" strike="noStrike" kern="1200" dirty="0">
                        <a:solidFill>
                          <a:schemeClr val="dk1"/>
                        </a:solidFill>
                        <a:latin typeface="+mn-lt"/>
                        <a:ea typeface="+mn-ea"/>
                        <a:cs typeface="+mn-cs"/>
                      </a:endParaRPr>
                    </a:p>
                  </a:txBody>
                  <a:tcPr marL="9525" marR="9525" marT="9525" marB="0" anchor="b"/>
                </a:tc>
                <a:tc>
                  <a:txBody>
                    <a:bodyPr/>
                    <a:lstStyle/>
                    <a:p>
                      <a:pPr algn="ctr" fontAlgn="b"/>
                      <a:r>
                        <a:rPr lang="en-US" sz="2400" u="none" strike="noStrike" kern="1200" dirty="0" smtClean="0">
                          <a:solidFill>
                            <a:schemeClr val="dk1"/>
                          </a:solidFill>
                          <a:latin typeface="+mn-lt"/>
                          <a:ea typeface="+mn-ea"/>
                          <a:cs typeface="+mn-cs"/>
                        </a:rPr>
                        <a:t>22%</a:t>
                      </a:r>
                      <a:endParaRPr lang="en-US" sz="2400" u="none" strike="noStrike" kern="1200" dirty="0">
                        <a:solidFill>
                          <a:schemeClr val="dk1"/>
                        </a:solidFill>
                        <a:latin typeface="+mn-lt"/>
                        <a:ea typeface="+mn-ea"/>
                        <a:cs typeface="+mn-cs"/>
                      </a:endParaRPr>
                    </a:p>
                  </a:txBody>
                  <a:tcPr marL="9525" marR="9525" marT="9525" marB="0" anchor="b"/>
                </a:tc>
              </a:tr>
            </a:tbl>
          </a:graphicData>
        </a:graphic>
      </p:graphicFrame>
      <p:sp>
        <p:nvSpPr>
          <p:cNvPr id="8" name="TextBox 7"/>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Compiled from various questions</a:t>
            </a:r>
          </a:p>
          <a:p>
            <a:pPr algn="r"/>
            <a:r>
              <a:rPr lang="en-US" sz="800" dirty="0" smtClean="0"/>
              <a:t>Source: 2014 Education Lab Survey, The Seattle Times, September 2014, n=804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59</a:t>
            </a:fld>
            <a:endParaRPr lang="en-US"/>
          </a:p>
        </p:txBody>
      </p:sp>
      <p:sp>
        <p:nvSpPr>
          <p:cNvPr id="1142786" name="Rectangle 2"/>
          <p:cNvSpPr>
            <a:spLocks noGrp="1" noChangeArrowheads="1"/>
          </p:cNvSpPr>
          <p:nvPr>
            <p:ph type="title"/>
          </p:nvPr>
        </p:nvSpPr>
        <p:spPr>
          <a:xfrm>
            <a:off x="437866" y="222913"/>
            <a:ext cx="7696200" cy="579438"/>
          </a:xfrm>
        </p:spPr>
        <p:txBody>
          <a:bodyPr/>
          <a:lstStyle/>
          <a:p>
            <a:r>
              <a:rPr lang="en-US" dirty="0">
                <a:solidFill>
                  <a:schemeClr val="tx1"/>
                </a:solidFill>
              </a:rPr>
              <a:t>Demographic </a:t>
            </a:r>
            <a:r>
              <a:rPr lang="en-US" dirty="0" smtClean="0">
                <a:solidFill>
                  <a:schemeClr val="tx1"/>
                </a:solidFill>
              </a:rPr>
              <a:t>Profile </a:t>
            </a:r>
            <a:r>
              <a:rPr lang="en-US" sz="2000" dirty="0" smtClean="0">
                <a:solidFill>
                  <a:schemeClr val="tx1"/>
                </a:solidFill>
              </a:rPr>
              <a:t>(connect panel only, N=~540)</a:t>
            </a:r>
            <a:endParaRPr lang="en-US" dirty="0">
              <a:solidFill>
                <a:schemeClr val="tx1"/>
              </a:solidFill>
            </a:endParaRPr>
          </a:p>
        </p:txBody>
      </p:sp>
      <p:graphicFrame>
        <p:nvGraphicFramePr>
          <p:cNvPr id="9" name="Table 8"/>
          <p:cNvGraphicFramePr>
            <a:graphicFrameLocks noGrp="1"/>
          </p:cNvGraphicFramePr>
          <p:nvPr/>
        </p:nvGraphicFramePr>
        <p:xfrm>
          <a:off x="382136" y="736980"/>
          <a:ext cx="8243248" cy="5760683"/>
        </p:xfrm>
        <a:graphic>
          <a:graphicData uri="http://schemas.openxmlformats.org/drawingml/2006/table">
            <a:tbl>
              <a:tblPr>
                <a:tableStyleId>{616DA210-FB5B-4158-B5E0-FEB733F419BA}</a:tableStyleId>
              </a:tblPr>
              <a:tblGrid>
                <a:gridCol w="2060812"/>
                <a:gridCol w="2060812"/>
                <a:gridCol w="2060812"/>
                <a:gridCol w="2060812"/>
              </a:tblGrid>
              <a:tr h="301611">
                <a:tc>
                  <a:txBody>
                    <a:bodyPr/>
                    <a:lstStyle/>
                    <a:p>
                      <a:pPr algn="ctr" rtl="0" fontAlgn="t"/>
                      <a:r>
                        <a:rPr lang="en-US" sz="1800" u="none" strike="noStrike" dirty="0">
                          <a:solidFill>
                            <a:schemeClr val="tx1"/>
                          </a:solidFill>
                        </a:rPr>
                        <a:t>Gender</a:t>
                      </a:r>
                      <a:endParaRPr lang="en-US" sz="1800" b="1" i="0" u="none" strike="noStrike" dirty="0">
                        <a:solidFill>
                          <a:schemeClr val="tx1"/>
                        </a:solidFill>
                        <a:latin typeface="Arial"/>
                      </a:endParaRPr>
                    </a:p>
                  </a:txBody>
                  <a:tcPr marL="0" marR="0" marT="0" marB="0">
                    <a:solidFill>
                      <a:schemeClr val="bg2">
                        <a:lumMod val="75000"/>
                      </a:schemeClr>
                    </a:solidFill>
                  </a:tcPr>
                </a:tc>
                <a:tc>
                  <a:txBody>
                    <a:bodyPr/>
                    <a:lstStyle/>
                    <a:p>
                      <a:pPr algn="ctr" rtl="0" fontAlgn="t"/>
                      <a:r>
                        <a:rPr lang="en-US" sz="1800" u="none" strike="noStrike" dirty="0">
                          <a:solidFill>
                            <a:schemeClr val="tx1"/>
                          </a:solidFill>
                        </a:rPr>
                        <a:t>%</a:t>
                      </a:r>
                      <a:endParaRPr lang="en-US" sz="1800" b="0" i="0" u="none" strike="noStrike" dirty="0">
                        <a:solidFill>
                          <a:schemeClr val="tx1"/>
                        </a:solidFill>
                        <a:latin typeface="Arial"/>
                      </a:endParaRPr>
                    </a:p>
                  </a:txBody>
                  <a:tcPr marL="0" marR="0" marT="0" marB="0">
                    <a:lnR w="57150" cap="flat" cmpd="sng" algn="ctr">
                      <a:solidFill>
                        <a:schemeClr val="tx1"/>
                      </a:solidFill>
                      <a:prstDash val="solid"/>
                      <a:round/>
                      <a:headEnd type="none" w="med" len="med"/>
                      <a:tailEnd type="none" w="med" len="med"/>
                    </a:lnR>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Household Size</a:t>
                      </a:r>
                    </a:p>
                  </a:txBody>
                  <a:tcPr marL="0" marR="0" marT="0" marB="0">
                    <a:lnL w="57150" cap="flat" cmpd="sng" algn="ctr">
                      <a:solidFill>
                        <a:schemeClr val="tx1"/>
                      </a:solidFill>
                      <a:prstDash val="solid"/>
                      <a:round/>
                      <a:headEnd type="none" w="med" len="med"/>
                      <a:tailEnd type="none" w="med" len="med"/>
                    </a:lnL>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solidFill>
                      <a:schemeClr val="bg2">
                        <a:lumMod val="75000"/>
                      </a:schemeClr>
                    </a:solidFill>
                  </a:tcPr>
                </a:tc>
              </a:tr>
              <a:tr h="130465">
                <a:tc>
                  <a:txBody>
                    <a:bodyPr/>
                    <a:lstStyle/>
                    <a:p>
                      <a:pPr algn="l" rtl="0" fontAlgn="t"/>
                      <a:r>
                        <a:rPr lang="en-US" sz="1800" u="none" strike="noStrike"/>
                        <a:t>Male</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54</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One</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18</a:t>
                      </a:r>
                    </a:p>
                  </a:txBody>
                  <a:tcPr marL="0" marR="0" marT="0" marB="0"/>
                </a:tc>
              </a:tr>
              <a:tr h="217441">
                <a:tc>
                  <a:txBody>
                    <a:bodyPr/>
                    <a:lstStyle/>
                    <a:p>
                      <a:pPr algn="l" rtl="0" fontAlgn="t"/>
                      <a:r>
                        <a:rPr lang="en-US" sz="1800" u="none" strike="noStrike"/>
                        <a:t>Female</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46</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Two</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57</a:t>
                      </a:r>
                    </a:p>
                  </a:txBody>
                  <a:tcPr marL="0" marR="0" marT="0" marB="0"/>
                </a:tc>
              </a:tr>
              <a:tr h="136678">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Age</a:t>
                      </a:r>
                    </a:p>
                  </a:txBody>
                  <a:tcPr marL="0" marR="0" marT="0" marB="0">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lnR w="57150" cap="flat" cmpd="sng" algn="ctr">
                      <a:solidFill>
                        <a:schemeClr val="tx1"/>
                      </a:solidFill>
                      <a:prstDash val="solid"/>
                      <a:round/>
                      <a:headEnd type="none" w="med" len="med"/>
                      <a:tailEnd type="none" w="med" len="med"/>
                    </a:lnR>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Three</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11</a:t>
                      </a:r>
                    </a:p>
                  </a:txBody>
                  <a:tcPr marL="0" marR="0" marT="0" marB="0"/>
                </a:tc>
              </a:tr>
              <a:tr h="130465">
                <a:tc>
                  <a:txBody>
                    <a:bodyPr/>
                    <a:lstStyle/>
                    <a:p>
                      <a:pPr algn="l" rtl="0" fontAlgn="t"/>
                      <a:r>
                        <a:rPr lang="en-US" sz="1800" u="none" strike="noStrike"/>
                        <a:t>18-24</a:t>
                      </a:r>
                      <a:endParaRPr lang="en-US" sz="1800" b="0" i="0" u="none" strike="noStrike">
                        <a:solidFill>
                          <a:srgbClr val="666666"/>
                        </a:solidFill>
                        <a:latin typeface="Arial"/>
                      </a:endParaRPr>
                    </a:p>
                  </a:txBody>
                  <a:tcPr marL="0" marR="0" marT="0" marB="0"/>
                </a:tc>
                <a:tc>
                  <a:txBody>
                    <a:bodyPr/>
                    <a:lstStyle/>
                    <a:p>
                      <a:pPr algn="ctr" fontAlgn="t"/>
                      <a:r>
                        <a:rPr lang="en-US" sz="1800" u="none" strike="noStrike" dirty="0"/>
                        <a:t>0</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Four</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10</a:t>
                      </a:r>
                    </a:p>
                  </a:txBody>
                  <a:tcPr marL="0" marR="0" marT="0" marB="0"/>
                </a:tc>
              </a:tr>
              <a:tr h="229866">
                <a:tc>
                  <a:txBody>
                    <a:bodyPr/>
                    <a:lstStyle/>
                    <a:p>
                      <a:pPr algn="l" rtl="0" fontAlgn="t"/>
                      <a:r>
                        <a:rPr lang="en-US" sz="1800" u="none" strike="noStrike"/>
                        <a:t>25-34</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3</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Five or more</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3</a:t>
                      </a:r>
                    </a:p>
                  </a:txBody>
                  <a:tcPr marL="0" marR="0" marT="0" marB="0"/>
                </a:tc>
              </a:tr>
              <a:tr h="453520">
                <a:tc>
                  <a:txBody>
                    <a:bodyPr/>
                    <a:lstStyle/>
                    <a:p>
                      <a:pPr algn="l" rtl="0" fontAlgn="t"/>
                      <a:r>
                        <a:rPr lang="en-US" sz="1800" u="none" strike="noStrike"/>
                        <a:t>35-44</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9</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Children in Household</a:t>
                      </a:r>
                    </a:p>
                  </a:txBody>
                  <a:tcPr marL="0" marR="0" marT="0" marB="0">
                    <a:lnL w="57150" cap="flat" cmpd="sng" algn="ctr">
                      <a:solidFill>
                        <a:schemeClr val="tx1"/>
                      </a:solidFill>
                      <a:prstDash val="solid"/>
                      <a:round/>
                      <a:headEnd type="none" w="med" len="med"/>
                      <a:tailEnd type="none" w="med" len="med"/>
                    </a:lnL>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solidFill>
                      <a:schemeClr val="bg2">
                        <a:lumMod val="75000"/>
                      </a:schemeClr>
                    </a:solidFill>
                  </a:tcPr>
                </a:tc>
              </a:tr>
              <a:tr h="136678">
                <a:tc>
                  <a:txBody>
                    <a:bodyPr/>
                    <a:lstStyle/>
                    <a:p>
                      <a:pPr algn="l" rtl="0" fontAlgn="t"/>
                      <a:r>
                        <a:rPr lang="en-US" sz="1800" u="none" strike="noStrike"/>
                        <a:t>45-54</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15</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Yes</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16</a:t>
                      </a:r>
                    </a:p>
                  </a:txBody>
                  <a:tcPr marL="0" marR="0" marT="0" marB="0"/>
                </a:tc>
              </a:tr>
              <a:tr h="130465">
                <a:tc>
                  <a:txBody>
                    <a:bodyPr/>
                    <a:lstStyle/>
                    <a:p>
                      <a:pPr algn="l" rtl="0" fontAlgn="t"/>
                      <a:r>
                        <a:rPr lang="en-US" sz="1800" u="none" strike="noStrike"/>
                        <a:t>55-64</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32</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No</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84</a:t>
                      </a:r>
                      <a:endParaRPr lang="en-US" sz="1800" u="none" strike="noStrike" kern="1200" dirty="0">
                        <a:solidFill>
                          <a:schemeClr val="tx1"/>
                        </a:solidFill>
                        <a:latin typeface="+mn-lt"/>
                        <a:ea typeface="+mn-ea"/>
                        <a:cs typeface="+mn-cs"/>
                      </a:endParaRPr>
                    </a:p>
                  </a:txBody>
                  <a:tcPr marL="0" marR="0" marT="0" marB="0"/>
                </a:tc>
              </a:tr>
              <a:tr h="310630">
                <a:tc>
                  <a:txBody>
                    <a:bodyPr/>
                    <a:lstStyle/>
                    <a:p>
                      <a:pPr algn="l" rtl="0" fontAlgn="t"/>
                      <a:r>
                        <a:rPr lang="en-US" sz="1800" u="none" strike="noStrike"/>
                        <a:t>65+</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41</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Home Type</a:t>
                      </a:r>
                    </a:p>
                  </a:txBody>
                  <a:tcPr marL="0" marR="0" marT="0" marB="0">
                    <a:lnL w="57150" cap="flat" cmpd="sng" algn="ctr">
                      <a:solidFill>
                        <a:schemeClr val="tx1"/>
                      </a:solidFill>
                      <a:prstDash val="solid"/>
                      <a:round/>
                      <a:headEnd type="none" w="med" len="med"/>
                      <a:tailEnd type="none" w="med" len="med"/>
                    </a:lnL>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solidFill>
                      <a:schemeClr val="bg2">
                        <a:lumMod val="75000"/>
                      </a:schemeClr>
                    </a:solidFill>
                  </a:tcPr>
                </a:tc>
              </a:tr>
              <a:tr h="347906">
                <a:tc>
                  <a:txBody>
                    <a:bodyPr/>
                    <a:lstStyle/>
                    <a:p>
                      <a:pPr algn="ctr" rtl="0" fontAlgn="t"/>
                      <a:r>
                        <a:rPr lang="en-US" sz="1800" u="none" strike="noStrike"/>
                        <a:t>HH Income</a:t>
                      </a:r>
                      <a:endParaRPr lang="en-US" sz="1800" b="1" i="0" u="none" strike="noStrike">
                        <a:solidFill>
                          <a:srgbClr val="424456"/>
                        </a:solidFill>
                        <a:latin typeface="Arial"/>
                      </a:endParaRPr>
                    </a:p>
                  </a:txBody>
                  <a:tcPr marL="0" marR="0" marT="0" marB="0">
                    <a:solidFill>
                      <a:schemeClr val="bg2">
                        <a:lumMod val="75000"/>
                      </a:schemeClr>
                    </a:solidFill>
                  </a:tcPr>
                </a:tc>
                <a:tc>
                  <a:txBody>
                    <a:bodyPr/>
                    <a:lstStyle/>
                    <a:p>
                      <a:pPr algn="ctr" rtl="0" fontAlgn="t"/>
                      <a:r>
                        <a:rPr lang="en-US" sz="1800" u="none" strike="noStrike" dirty="0"/>
                        <a:t>%</a:t>
                      </a:r>
                      <a:endParaRPr lang="en-US" sz="1800" b="0" i="0" u="none" strike="noStrike" dirty="0">
                        <a:solidFill>
                          <a:srgbClr val="424456"/>
                        </a:solidFill>
                        <a:latin typeface="Arial"/>
                      </a:endParaRPr>
                    </a:p>
                  </a:txBody>
                  <a:tcPr marL="0" marR="0" marT="0" marB="0">
                    <a:lnR w="57150" cap="flat" cmpd="sng" algn="ctr">
                      <a:solidFill>
                        <a:schemeClr val="tx1"/>
                      </a:solidFill>
                      <a:prstDash val="solid"/>
                      <a:round/>
                      <a:headEnd type="none" w="med" len="med"/>
                      <a:tailEnd type="none" w="med" len="med"/>
                    </a:lnR>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Single family home</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82</a:t>
                      </a:r>
                    </a:p>
                  </a:txBody>
                  <a:tcPr marL="0" marR="0" marT="0" marB="0"/>
                </a:tc>
              </a:tr>
              <a:tr h="304417">
                <a:tc>
                  <a:txBody>
                    <a:bodyPr/>
                    <a:lstStyle/>
                    <a:p>
                      <a:pPr algn="l" rtl="0" fontAlgn="t"/>
                      <a:r>
                        <a:rPr lang="en-US" sz="1800" u="none" strike="noStrike"/>
                        <a:t>Under $35,000</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3</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Apartment</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6</a:t>
                      </a:r>
                    </a:p>
                  </a:txBody>
                  <a:tcPr marL="0" marR="0" marT="0" marB="0"/>
                </a:tc>
              </a:tr>
              <a:tr h="341693">
                <a:tc>
                  <a:txBody>
                    <a:bodyPr/>
                    <a:lstStyle/>
                    <a:p>
                      <a:pPr algn="l" rtl="0" fontAlgn="t"/>
                      <a:r>
                        <a:rPr lang="en-US" sz="1800" u="none" strike="noStrike"/>
                        <a:t>$35,0000-$49,999</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6</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Other</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12</a:t>
                      </a:r>
                    </a:p>
                  </a:txBody>
                  <a:tcPr marL="0" marR="0" marT="0" marB="0"/>
                </a:tc>
              </a:tr>
              <a:tr h="341693">
                <a:tc>
                  <a:txBody>
                    <a:bodyPr/>
                    <a:lstStyle/>
                    <a:p>
                      <a:pPr algn="l" rtl="0" fontAlgn="t"/>
                      <a:r>
                        <a:rPr lang="en-US" sz="1800" u="none" strike="noStrike"/>
                        <a:t>$50,000-$74,999</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15</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Home Ownership</a:t>
                      </a:r>
                    </a:p>
                  </a:txBody>
                  <a:tcPr marL="0" marR="0" marT="0" marB="0">
                    <a:lnL w="57150" cap="flat" cmpd="sng" algn="ctr">
                      <a:solidFill>
                        <a:schemeClr val="tx1"/>
                      </a:solidFill>
                      <a:prstDash val="solid"/>
                      <a:round/>
                      <a:headEnd type="none" w="med" len="med"/>
                      <a:tailEnd type="none" w="med" len="med"/>
                    </a:lnL>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solidFill>
                      <a:schemeClr val="bg2">
                        <a:lumMod val="75000"/>
                      </a:schemeClr>
                    </a:solidFill>
                  </a:tcPr>
                </a:tc>
              </a:tr>
              <a:tr h="341693">
                <a:tc>
                  <a:txBody>
                    <a:bodyPr/>
                    <a:lstStyle/>
                    <a:p>
                      <a:pPr algn="l" rtl="0" fontAlgn="t"/>
                      <a:r>
                        <a:rPr lang="en-US" sz="1800" u="none" strike="noStrike"/>
                        <a:t>$75,0000-$99,999</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16</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Own</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88</a:t>
                      </a:r>
                    </a:p>
                  </a:txBody>
                  <a:tcPr marL="0" marR="0" marT="0" marB="0"/>
                </a:tc>
              </a:tr>
              <a:tr h="453520">
                <a:tc>
                  <a:txBody>
                    <a:bodyPr/>
                    <a:lstStyle/>
                    <a:p>
                      <a:pPr algn="l" rtl="0" fontAlgn="t"/>
                      <a:r>
                        <a:rPr lang="en-US" sz="1800" u="none" strike="noStrike"/>
                        <a:t>$100,000-$149,999</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20</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Rent</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11</a:t>
                      </a:r>
                    </a:p>
                  </a:txBody>
                  <a:tcPr marL="0" marR="0" marT="0" marB="0"/>
                </a:tc>
              </a:tr>
              <a:tr h="229866">
                <a:tc>
                  <a:txBody>
                    <a:bodyPr/>
                    <a:lstStyle/>
                    <a:p>
                      <a:pPr algn="l" rtl="0" fontAlgn="t"/>
                      <a:r>
                        <a:rPr lang="en-US" sz="1800" u="none" strike="noStrike"/>
                        <a:t>$150,000+</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13</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Other</a:t>
                      </a: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2</a:t>
                      </a:r>
                    </a:p>
                  </a:txBody>
                  <a:tcPr marL="0" marR="0" marT="0" marB="0"/>
                </a:tc>
              </a:tr>
              <a:tr h="229866">
                <a:tc>
                  <a:txBody>
                    <a:bodyPr/>
                    <a:lstStyle/>
                    <a:p>
                      <a:pPr algn="l" rtl="0" fontAlgn="t"/>
                      <a:r>
                        <a:rPr lang="en-US" sz="1800" u="none" strike="noStrike"/>
                        <a:t>DK/Refused</a:t>
                      </a:r>
                      <a:endParaRPr lang="en-US" sz="1800" b="0" i="0" u="none" strike="noStrike">
                        <a:solidFill>
                          <a:srgbClr val="666666"/>
                        </a:solidFill>
                        <a:latin typeface="Arial"/>
                      </a:endParaRPr>
                    </a:p>
                  </a:txBody>
                  <a:tcPr marL="0" marR="0" marT="0" marB="0"/>
                </a:tc>
                <a:tc>
                  <a:txBody>
                    <a:bodyPr/>
                    <a:lstStyle/>
                    <a:p>
                      <a:pPr algn="ctr" rtl="0" fontAlgn="t"/>
                      <a:r>
                        <a:rPr lang="en-US" sz="1800" u="none" strike="noStrike" dirty="0"/>
                        <a:t>27</a:t>
                      </a:r>
                      <a:endParaRPr lang="en-US" sz="1800" b="0" i="0" u="none" strike="noStrike" dirty="0">
                        <a:solidFill>
                          <a:srgbClr val="666666"/>
                        </a:solidFill>
                        <a:latin typeface="Arial"/>
                      </a:endParaRPr>
                    </a:p>
                  </a:txBody>
                  <a:tcPr marL="0" marR="0" marT="0" marB="0">
                    <a:lnR w="57150" cap="flat" cmpd="sng" algn="ctr">
                      <a:solidFill>
                        <a:schemeClr val="tx1"/>
                      </a:solidFill>
                      <a:prstDash val="solid"/>
                      <a:round/>
                      <a:headEnd type="none" w="med" len="med"/>
                      <a:tailEnd type="none" w="med" len="med"/>
                    </a:lnR>
                  </a:tcPr>
                </a:tc>
                <a:tc>
                  <a:txBody>
                    <a:bodyPr/>
                    <a:lstStyle/>
                    <a:p>
                      <a:pPr marL="0" algn="ctr" defTabSz="457200" rtl="0" eaLnBrk="1" fontAlgn="t" latinLnBrk="0" hangingPunct="1"/>
                      <a:endParaRPr lang="en-US" sz="1800" u="none" strike="noStrike" kern="1200" dirty="0">
                        <a:solidFill>
                          <a:schemeClr val="tx1"/>
                        </a:solidFill>
                        <a:latin typeface="+mn-lt"/>
                        <a:ea typeface="+mn-ea"/>
                        <a:cs typeface="+mn-cs"/>
                      </a:endParaRPr>
                    </a:p>
                  </a:txBody>
                  <a:tcPr marL="0" marR="0" marT="0" marB="0">
                    <a:lnL w="57150" cap="flat" cmpd="sng" algn="ctr">
                      <a:solidFill>
                        <a:schemeClr val="tx1"/>
                      </a:solidFill>
                      <a:prstDash val="solid"/>
                      <a:round/>
                      <a:headEnd type="none" w="med" len="med"/>
                      <a:tailEnd type="none" w="med" len="med"/>
                    </a:lnL>
                  </a:tcPr>
                </a:tc>
                <a:tc>
                  <a:txBody>
                    <a:bodyPr/>
                    <a:lstStyle/>
                    <a:p>
                      <a:pPr marL="0" algn="ctr" defTabSz="457200" rtl="0" eaLnBrk="1" fontAlgn="t" latinLnBrk="0" hangingPunct="1"/>
                      <a:endParaRPr lang="en-US" sz="1800" u="none" strike="noStrike" kern="1200" dirty="0">
                        <a:solidFill>
                          <a:schemeClr val="tx1"/>
                        </a:solidFill>
                        <a:latin typeface="+mn-lt"/>
                        <a:ea typeface="+mn-ea"/>
                        <a:cs typeface="+mn-cs"/>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152" y="430709"/>
            <a:ext cx="8524668" cy="594692"/>
          </a:xfrm>
        </p:spPr>
        <p:txBody>
          <a:bodyPr/>
          <a:lstStyle/>
          <a:p>
            <a:r>
              <a:rPr lang="en-US" dirty="0" smtClean="0"/>
              <a:t>How Respondents Describe Themselves </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6</a:t>
            </a:fld>
            <a:endParaRPr lang="en-US"/>
          </a:p>
        </p:txBody>
      </p:sp>
      <p:sp>
        <p:nvSpPr>
          <p:cNvPr id="7" name="TextBox 6"/>
          <p:cNvSpPr txBox="1"/>
          <p:nvPr/>
        </p:nvSpPr>
        <p:spPr>
          <a:xfrm>
            <a:off x="0" y="6049925"/>
            <a:ext cx="1031358" cy="369332"/>
          </a:xfrm>
          <a:prstGeom prst="rect">
            <a:avLst/>
          </a:prstGeom>
          <a:noFill/>
        </p:spPr>
        <p:txBody>
          <a:bodyPr wrap="square" rtlCol="0">
            <a:spAutoFit/>
          </a:bodyPr>
          <a:lstStyle/>
          <a:p>
            <a:r>
              <a:rPr lang="en-US" dirty="0" smtClean="0"/>
              <a:t>N=608</a:t>
            </a:r>
            <a:endParaRPr lang="en-US" dirty="0"/>
          </a:p>
        </p:txBody>
      </p:sp>
      <p:graphicFrame>
        <p:nvGraphicFramePr>
          <p:cNvPr id="6" name="Chart 5"/>
          <p:cNvGraphicFramePr>
            <a:graphicFrameLocks noGrp="1"/>
          </p:cNvGraphicFramePr>
          <p:nvPr/>
        </p:nvGraphicFramePr>
        <p:xfrm>
          <a:off x="552893" y="999461"/>
          <a:ext cx="7570381" cy="496540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Please indicate  whether you are  a: Teacher, School Administrator, Student, Parent, Grandparent, Concerned Citizen, Other</a:t>
            </a:r>
          </a:p>
          <a:p>
            <a:pPr algn="r"/>
            <a:r>
              <a:rPr lang="en-US" sz="800" dirty="0" smtClean="0"/>
              <a:t>Source: 2014 Education Lab Survey, The Seattle Times, September 2014</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60</a:t>
            </a:fld>
            <a:endParaRPr lang="en-US"/>
          </a:p>
        </p:txBody>
      </p:sp>
      <p:sp>
        <p:nvSpPr>
          <p:cNvPr id="1142786" name="Rectangle 2"/>
          <p:cNvSpPr>
            <a:spLocks noGrp="1" noChangeArrowheads="1"/>
          </p:cNvSpPr>
          <p:nvPr>
            <p:ph type="title"/>
          </p:nvPr>
        </p:nvSpPr>
        <p:spPr>
          <a:xfrm>
            <a:off x="437866" y="222913"/>
            <a:ext cx="7696200" cy="579438"/>
          </a:xfrm>
        </p:spPr>
        <p:txBody>
          <a:bodyPr/>
          <a:lstStyle/>
          <a:p>
            <a:r>
              <a:rPr lang="en-US" dirty="0" smtClean="0">
                <a:solidFill>
                  <a:schemeClr val="tx1"/>
                </a:solidFill>
              </a:rPr>
              <a:t>Race, Connect panel </a:t>
            </a:r>
            <a:r>
              <a:rPr lang="en-US" sz="2000" dirty="0" smtClean="0">
                <a:solidFill>
                  <a:schemeClr val="tx1"/>
                </a:solidFill>
              </a:rPr>
              <a:t>(N=~540)</a:t>
            </a:r>
            <a:endParaRPr lang="en-US" dirty="0">
              <a:solidFill>
                <a:schemeClr val="tx1"/>
              </a:solidFill>
            </a:endParaRPr>
          </a:p>
        </p:txBody>
      </p:sp>
      <p:graphicFrame>
        <p:nvGraphicFramePr>
          <p:cNvPr id="9" name="Table 8"/>
          <p:cNvGraphicFramePr>
            <a:graphicFrameLocks noGrp="1"/>
          </p:cNvGraphicFramePr>
          <p:nvPr/>
        </p:nvGraphicFramePr>
        <p:xfrm>
          <a:off x="382136" y="959412"/>
          <a:ext cx="4121624" cy="2066251"/>
        </p:xfrm>
        <a:graphic>
          <a:graphicData uri="http://schemas.openxmlformats.org/drawingml/2006/table">
            <a:tbl>
              <a:tblPr>
                <a:tableStyleId>{616DA210-FB5B-4158-B5E0-FEB733F419BA}</a:tableStyleId>
              </a:tblPr>
              <a:tblGrid>
                <a:gridCol w="2060812"/>
                <a:gridCol w="2060812"/>
              </a:tblGrid>
              <a:tr h="280625">
                <a:tc>
                  <a:txBody>
                    <a:bodyPr/>
                    <a:lstStyle/>
                    <a:p>
                      <a:pPr algn="ctr" rtl="0" fontAlgn="t"/>
                      <a:r>
                        <a:rPr lang="en-US" sz="1800" u="none" strike="noStrike" dirty="0" smtClean="0">
                          <a:solidFill>
                            <a:schemeClr val="tx1"/>
                          </a:solidFill>
                        </a:rPr>
                        <a:t>Race</a:t>
                      </a:r>
                      <a:endParaRPr lang="en-US" sz="1800" b="1" i="0" u="none" strike="noStrike" dirty="0">
                        <a:solidFill>
                          <a:schemeClr val="tx1"/>
                        </a:solidFill>
                        <a:latin typeface="Arial"/>
                      </a:endParaRPr>
                    </a:p>
                  </a:txBody>
                  <a:tcPr marL="0" marR="0" marT="0" marB="0">
                    <a:solidFill>
                      <a:schemeClr val="bg2">
                        <a:lumMod val="75000"/>
                      </a:schemeClr>
                    </a:solidFill>
                  </a:tcPr>
                </a:tc>
                <a:tc>
                  <a:txBody>
                    <a:bodyPr/>
                    <a:lstStyle/>
                    <a:p>
                      <a:pPr algn="ctr" rtl="0" fontAlgn="t"/>
                      <a:r>
                        <a:rPr lang="en-US" sz="1800" u="none" strike="noStrike" dirty="0">
                          <a:solidFill>
                            <a:schemeClr val="tx1"/>
                          </a:solidFill>
                        </a:rPr>
                        <a:t>%</a:t>
                      </a:r>
                      <a:endParaRPr lang="en-US" sz="1800" b="0" i="0" u="none" strike="noStrike" dirty="0">
                        <a:solidFill>
                          <a:schemeClr val="tx1"/>
                        </a:solidFill>
                        <a:latin typeface="Arial"/>
                      </a:endParaRPr>
                    </a:p>
                  </a:txBody>
                  <a:tcPr marL="0" marR="0" marT="0" marB="0">
                    <a:lnR w="12700" cap="flat" cmpd="sng" algn="ctr">
                      <a:solidFill>
                        <a:schemeClr val="tx1"/>
                      </a:solidFill>
                      <a:prstDash val="solid"/>
                      <a:round/>
                      <a:headEnd type="none" w="med" len="med"/>
                      <a:tailEnd type="none" w="med" len="med"/>
                    </a:lnR>
                    <a:solidFill>
                      <a:schemeClr val="bg2">
                        <a:lumMod val="75000"/>
                      </a:schemeClr>
                    </a:solidFill>
                  </a:tcPr>
                </a:tc>
              </a:tr>
              <a:tr h="268689">
                <a:tc>
                  <a:txBody>
                    <a:bodyPr/>
                    <a:lstStyle/>
                    <a:p>
                      <a:pPr algn="l" rtl="0" fontAlgn="t"/>
                      <a:r>
                        <a:rPr lang="en-US" sz="1800" b="0" i="0" u="none" strike="noStrike" dirty="0" smtClean="0">
                          <a:solidFill>
                            <a:schemeClr val="tx1"/>
                          </a:solidFill>
                          <a:latin typeface="+mn-lt"/>
                        </a:rPr>
                        <a:t>White</a:t>
                      </a:r>
                      <a:endParaRPr lang="en-US" sz="1800" b="0" i="0" u="none" strike="noStrike" dirty="0">
                        <a:solidFill>
                          <a:srgbClr val="666666"/>
                        </a:solidFill>
                        <a:latin typeface="Arial"/>
                      </a:endParaRPr>
                    </a:p>
                  </a:txBody>
                  <a:tcPr marL="0" marR="0" marT="0" marB="0"/>
                </a:tc>
                <a:tc>
                  <a:txBody>
                    <a:bodyPr/>
                    <a:lstStyle/>
                    <a:p>
                      <a:pPr algn="ctr" rtl="0" fontAlgn="t"/>
                      <a:r>
                        <a:rPr lang="en-US" sz="1800" u="none" strike="noStrike" dirty="0" smtClean="0"/>
                        <a:t>86</a:t>
                      </a:r>
                      <a:endParaRPr lang="en-US" sz="1800" b="0" i="0" u="none" strike="noStrike" dirty="0">
                        <a:solidFill>
                          <a:srgbClr val="666666"/>
                        </a:solidFill>
                        <a:latin typeface="Arial"/>
                      </a:endParaRPr>
                    </a:p>
                  </a:txBody>
                  <a:tcPr marL="0" marR="0" marT="0" marB="0">
                    <a:lnR w="12700" cap="flat" cmpd="sng" algn="ctr">
                      <a:solidFill>
                        <a:schemeClr val="tx1"/>
                      </a:solidFill>
                      <a:prstDash val="solid"/>
                      <a:round/>
                      <a:headEnd type="none" w="med" len="med"/>
                      <a:tailEnd type="none" w="med" len="med"/>
                    </a:lnR>
                  </a:tcPr>
                </a:tc>
              </a:tr>
              <a:tr h="268689">
                <a:tc>
                  <a:txBody>
                    <a:bodyPr/>
                    <a:lstStyle/>
                    <a:p>
                      <a:pPr algn="l" rtl="0" fontAlgn="t"/>
                      <a:r>
                        <a:rPr lang="en-US" sz="1800" b="0" i="0" u="none" strike="noStrike" dirty="0" smtClean="0">
                          <a:solidFill>
                            <a:schemeClr val="tx1"/>
                          </a:solidFill>
                          <a:latin typeface="+mn-lt"/>
                        </a:rPr>
                        <a:t>Asian/PI</a:t>
                      </a:r>
                      <a:endParaRPr lang="en-US" sz="1800" b="0" i="0" u="none" strike="noStrike" dirty="0">
                        <a:solidFill>
                          <a:srgbClr val="666666"/>
                        </a:solidFill>
                        <a:latin typeface="Arial"/>
                      </a:endParaRPr>
                    </a:p>
                  </a:txBody>
                  <a:tcPr marL="0" marR="0" marT="0" marB="0"/>
                </a:tc>
                <a:tc>
                  <a:txBody>
                    <a:bodyPr/>
                    <a:lstStyle/>
                    <a:p>
                      <a:pPr algn="ctr" rtl="0" fontAlgn="t"/>
                      <a:r>
                        <a:rPr lang="en-US" sz="1800" u="none" strike="noStrike" dirty="0" smtClean="0"/>
                        <a:t>4</a:t>
                      </a:r>
                      <a:endParaRPr lang="en-US" sz="1800" b="0" i="0" u="none" strike="noStrike" dirty="0">
                        <a:solidFill>
                          <a:srgbClr val="666666"/>
                        </a:solidFill>
                        <a:latin typeface="Arial"/>
                      </a:endParaRPr>
                    </a:p>
                  </a:txBody>
                  <a:tcPr marL="0" marR="0" marT="0" marB="0">
                    <a:lnR w="12700" cap="flat" cmpd="sng" algn="ctr">
                      <a:solidFill>
                        <a:schemeClr val="tx1"/>
                      </a:solidFill>
                      <a:prstDash val="solid"/>
                      <a:round/>
                      <a:headEnd type="none" w="med" len="med"/>
                      <a:tailEnd type="none" w="med" len="med"/>
                    </a:lnR>
                  </a:tcPr>
                </a:tc>
              </a:tr>
              <a:tr h="283235">
                <a:tc>
                  <a:txBody>
                    <a:bodyPr/>
                    <a:lstStyle/>
                    <a:p>
                      <a:pPr algn="l" rtl="0" fontAlgn="t"/>
                      <a:r>
                        <a:rPr lang="en-US" sz="1800" b="0" i="0" u="none" strike="noStrike" kern="1200" dirty="0" smtClean="0">
                          <a:solidFill>
                            <a:schemeClr val="tx1"/>
                          </a:solidFill>
                          <a:latin typeface="+mn-lt"/>
                          <a:ea typeface="+mn-ea"/>
                          <a:cs typeface="+mn-cs"/>
                        </a:rPr>
                        <a:t>Declined</a:t>
                      </a:r>
                      <a:endParaRPr lang="en-US" sz="1800" b="0" i="0" u="none" strike="noStrike" kern="1200" dirty="0">
                        <a:solidFill>
                          <a:schemeClr val="tx1"/>
                        </a:solidFill>
                        <a:latin typeface="+mn-lt"/>
                        <a:ea typeface="+mn-ea"/>
                        <a:cs typeface="+mn-cs"/>
                      </a:endParaRPr>
                    </a:p>
                  </a:txBody>
                  <a:tcPr marL="0" marR="0" marT="0" marB="0"/>
                </a:tc>
                <a:tc>
                  <a:txBody>
                    <a:bodyPr/>
                    <a:lstStyle/>
                    <a:p>
                      <a:pPr algn="ctr" rtl="0" fontAlgn="t"/>
                      <a:r>
                        <a:rPr lang="en-US" sz="1800" b="0" i="0" u="none" strike="noStrike" kern="1200" dirty="0" smtClean="0">
                          <a:solidFill>
                            <a:schemeClr val="tx1"/>
                          </a:solidFill>
                          <a:latin typeface="+mn-lt"/>
                          <a:ea typeface="+mn-ea"/>
                          <a:cs typeface="+mn-cs"/>
                        </a:rPr>
                        <a:t>4</a:t>
                      </a:r>
                      <a:endParaRPr lang="en-US" sz="1800" b="0" i="0" u="none" strike="noStrike" kern="1200" dirty="0">
                        <a:solidFill>
                          <a:schemeClr val="tx1"/>
                        </a:solidFill>
                        <a:latin typeface="+mn-lt"/>
                        <a:ea typeface="+mn-ea"/>
                        <a:cs typeface="+mn-cs"/>
                      </a:endParaRPr>
                    </a:p>
                  </a:txBody>
                  <a:tcPr marL="0" marR="0" marT="0" marB="0">
                    <a:lnR w="12700" cap="flat" cmpd="sng" algn="ctr">
                      <a:solidFill>
                        <a:schemeClr val="tx1"/>
                      </a:solidFill>
                      <a:prstDash val="solid"/>
                      <a:round/>
                      <a:headEnd type="none" w="med" len="med"/>
                      <a:tailEnd type="none" w="med" len="med"/>
                    </a:lnR>
                  </a:tcPr>
                </a:tc>
              </a:tr>
              <a:tr h="317917">
                <a:tc>
                  <a:txBody>
                    <a:bodyPr/>
                    <a:lstStyle/>
                    <a:p>
                      <a:pPr algn="l" rtl="0" fontAlgn="t"/>
                      <a:r>
                        <a:rPr lang="en-US" sz="1800" b="0" i="0" u="none" strike="noStrike" kern="1200" dirty="0" smtClean="0">
                          <a:solidFill>
                            <a:schemeClr val="tx1"/>
                          </a:solidFill>
                          <a:latin typeface="+mn-lt"/>
                          <a:ea typeface="+mn-ea"/>
                          <a:cs typeface="+mn-cs"/>
                        </a:rPr>
                        <a:t>Multiracial</a:t>
                      </a:r>
                      <a:endParaRPr lang="en-US" sz="1800" b="0" i="0" u="none" strike="noStrike" kern="1200" dirty="0">
                        <a:solidFill>
                          <a:schemeClr val="tx1"/>
                        </a:solidFill>
                        <a:latin typeface="+mn-lt"/>
                        <a:ea typeface="+mn-ea"/>
                        <a:cs typeface="+mn-cs"/>
                      </a:endParaRPr>
                    </a:p>
                  </a:txBody>
                  <a:tcPr marL="0" marR="0" marT="0" marB="0"/>
                </a:tc>
                <a:tc>
                  <a:txBody>
                    <a:bodyPr/>
                    <a:lstStyle/>
                    <a:p>
                      <a:pPr algn="ctr" rtl="0" fontAlgn="t"/>
                      <a:r>
                        <a:rPr lang="en-US" sz="1800" b="0" i="0" u="none" strike="noStrike" kern="1200" dirty="0" smtClean="0">
                          <a:solidFill>
                            <a:schemeClr val="tx1"/>
                          </a:solidFill>
                          <a:latin typeface="+mn-lt"/>
                          <a:ea typeface="+mn-ea"/>
                          <a:cs typeface="+mn-cs"/>
                        </a:rPr>
                        <a:t>2</a:t>
                      </a:r>
                      <a:endParaRPr lang="en-US" sz="1800" b="0" i="0" u="none" strike="noStrike" kern="1200" dirty="0">
                        <a:solidFill>
                          <a:schemeClr val="tx1"/>
                        </a:solidFill>
                        <a:latin typeface="+mn-lt"/>
                        <a:ea typeface="+mn-ea"/>
                        <a:cs typeface="+mn-cs"/>
                      </a:endParaRPr>
                    </a:p>
                  </a:txBody>
                  <a:tcPr marL="0" marR="0" marT="0" marB="0">
                    <a:lnR w="12700" cap="flat" cmpd="sng" algn="ctr">
                      <a:solidFill>
                        <a:schemeClr val="tx1"/>
                      </a:solidFill>
                      <a:prstDash val="solid"/>
                      <a:round/>
                      <a:headEnd type="none" w="med" len="med"/>
                      <a:tailEnd type="none" w="med" len="med"/>
                    </a:lnR>
                  </a:tcPr>
                </a:tc>
              </a:tr>
              <a:tr h="317917">
                <a:tc>
                  <a:txBody>
                    <a:bodyPr/>
                    <a:lstStyle/>
                    <a:p>
                      <a:pPr algn="l" rtl="0" fontAlgn="t"/>
                      <a:r>
                        <a:rPr lang="en-US" sz="1800" b="0" i="0" u="none" strike="noStrike" kern="1200" dirty="0" smtClean="0">
                          <a:solidFill>
                            <a:schemeClr val="tx1"/>
                          </a:solidFill>
                          <a:latin typeface="+mn-lt"/>
                          <a:ea typeface="+mn-ea"/>
                          <a:cs typeface="+mn-cs"/>
                        </a:rPr>
                        <a:t>Hispanic</a:t>
                      </a:r>
                      <a:endParaRPr lang="en-US" sz="1800" b="0" i="0" u="none" strike="noStrike" kern="1200" dirty="0">
                        <a:solidFill>
                          <a:schemeClr val="tx1"/>
                        </a:solidFill>
                        <a:latin typeface="+mn-lt"/>
                        <a:ea typeface="+mn-ea"/>
                        <a:cs typeface="+mn-cs"/>
                      </a:endParaRPr>
                    </a:p>
                  </a:txBody>
                  <a:tcPr marL="0" marR="0" marT="0" marB="0"/>
                </a:tc>
                <a:tc>
                  <a:txBody>
                    <a:bodyPr/>
                    <a:lstStyle/>
                    <a:p>
                      <a:pPr algn="ctr" rtl="0" fontAlgn="t"/>
                      <a:r>
                        <a:rPr lang="en-US" sz="1800" b="0" i="0" u="none" strike="noStrike" kern="1200" dirty="0" smtClean="0">
                          <a:solidFill>
                            <a:schemeClr val="tx1"/>
                          </a:solidFill>
                          <a:latin typeface="+mn-lt"/>
                          <a:ea typeface="+mn-ea"/>
                          <a:cs typeface="+mn-cs"/>
                        </a:rPr>
                        <a:t>&lt;1</a:t>
                      </a:r>
                      <a:endParaRPr lang="en-US" sz="1800" b="0" i="0" u="none" strike="noStrike" kern="1200" dirty="0">
                        <a:solidFill>
                          <a:schemeClr val="tx1"/>
                        </a:solidFill>
                        <a:latin typeface="+mn-lt"/>
                        <a:ea typeface="+mn-ea"/>
                        <a:cs typeface="+mn-cs"/>
                      </a:endParaRPr>
                    </a:p>
                  </a:txBody>
                  <a:tcPr marL="0" marR="0" marT="0" marB="0">
                    <a:lnR w="12700" cap="flat" cmpd="sng" algn="ctr">
                      <a:solidFill>
                        <a:schemeClr val="tx1"/>
                      </a:solidFill>
                      <a:prstDash val="solid"/>
                      <a:round/>
                      <a:headEnd type="none" w="med" len="med"/>
                      <a:tailEnd type="none" w="med" len="med"/>
                    </a:lnR>
                  </a:tcPr>
                </a:tc>
              </a:tr>
              <a:tr h="317917">
                <a:tc>
                  <a:txBody>
                    <a:bodyPr/>
                    <a:lstStyle/>
                    <a:p>
                      <a:pPr algn="l" rtl="0" fontAlgn="t"/>
                      <a:r>
                        <a:rPr lang="en-US" sz="1800" b="0" i="0" u="none" strike="noStrike" kern="1200" dirty="0" smtClean="0">
                          <a:solidFill>
                            <a:schemeClr val="tx1"/>
                          </a:solidFill>
                          <a:latin typeface="+mn-lt"/>
                          <a:ea typeface="+mn-ea"/>
                          <a:cs typeface="+mn-cs"/>
                        </a:rPr>
                        <a:t>Other</a:t>
                      </a:r>
                      <a:endParaRPr lang="en-US" sz="1800" b="0" i="0" u="none" strike="noStrike" kern="1200" dirty="0">
                        <a:solidFill>
                          <a:schemeClr val="tx1"/>
                        </a:solidFill>
                        <a:latin typeface="+mn-lt"/>
                        <a:ea typeface="+mn-ea"/>
                        <a:cs typeface="+mn-cs"/>
                      </a:endParaRPr>
                    </a:p>
                  </a:txBody>
                  <a:tcPr marL="0" marR="0" marT="0" marB="0"/>
                </a:tc>
                <a:tc>
                  <a:txBody>
                    <a:bodyPr/>
                    <a:lstStyle/>
                    <a:p>
                      <a:pPr algn="ctr" rtl="0" fontAlgn="t"/>
                      <a:r>
                        <a:rPr lang="en-US" sz="1800" b="0" i="0" u="none" strike="noStrike" kern="1200" dirty="0" smtClean="0">
                          <a:solidFill>
                            <a:schemeClr val="tx1"/>
                          </a:solidFill>
                          <a:latin typeface="+mn-lt"/>
                          <a:ea typeface="+mn-ea"/>
                          <a:cs typeface="+mn-cs"/>
                        </a:rPr>
                        <a:t>3</a:t>
                      </a:r>
                      <a:endParaRPr lang="en-US" sz="1800" b="0" i="0" u="none" strike="noStrike" kern="1200" dirty="0">
                        <a:solidFill>
                          <a:schemeClr val="tx1"/>
                        </a:solidFill>
                        <a:latin typeface="+mn-lt"/>
                        <a:ea typeface="+mn-ea"/>
                        <a:cs typeface="+mn-cs"/>
                      </a:endParaRPr>
                    </a:p>
                  </a:txBody>
                  <a:tcPr marL="0" marR="0" marT="0" marB="0">
                    <a:lnR w="12700" cap="flat" cmpd="sng" algn="ctr">
                      <a:solidFill>
                        <a:schemeClr val="tx1"/>
                      </a:solidFill>
                      <a:prstDash val="solid"/>
                      <a:round/>
                      <a:headEnd type="none" w="med" len="med"/>
                      <a:tailEnd type="none" w="med" len="med"/>
                    </a:lnR>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2"/>
          <p:cNvSpPr>
            <a:spLocks noGrp="1"/>
          </p:cNvSpPr>
          <p:nvPr>
            <p:ph type="sldNum" sz="quarter" idx="10"/>
          </p:nvPr>
        </p:nvSpPr>
        <p:spPr/>
        <p:txBody>
          <a:bodyPr/>
          <a:lstStyle/>
          <a:p>
            <a:fld id="{A6D6B5FD-463E-4D1A-8A83-9906CF7D5606}" type="slidenum">
              <a:rPr lang="en-US"/>
              <a:pPr/>
              <a:t>61</a:t>
            </a:fld>
            <a:endParaRPr lang="en-US"/>
          </a:p>
        </p:txBody>
      </p:sp>
      <p:sp>
        <p:nvSpPr>
          <p:cNvPr id="1142786" name="Rectangle 2"/>
          <p:cNvSpPr>
            <a:spLocks noGrp="1" noChangeArrowheads="1"/>
          </p:cNvSpPr>
          <p:nvPr>
            <p:ph type="title"/>
          </p:nvPr>
        </p:nvSpPr>
        <p:spPr>
          <a:xfrm>
            <a:off x="437867" y="148856"/>
            <a:ext cx="7696200" cy="579438"/>
          </a:xfrm>
        </p:spPr>
        <p:txBody>
          <a:bodyPr/>
          <a:lstStyle/>
          <a:p>
            <a:r>
              <a:rPr lang="en-US" dirty="0">
                <a:solidFill>
                  <a:schemeClr val="tx1"/>
                </a:solidFill>
              </a:rPr>
              <a:t>Demographic </a:t>
            </a:r>
            <a:r>
              <a:rPr lang="en-US" dirty="0" smtClean="0">
                <a:solidFill>
                  <a:schemeClr val="tx1"/>
                </a:solidFill>
              </a:rPr>
              <a:t>Profile </a:t>
            </a:r>
            <a:r>
              <a:rPr lang="en-US" sz="1600" dirty="0" smtClean="0">
                <a:solidFill>
                  <a:schemeClr val="tx1"/>
                </a:solidFill>
              </a:rPr>
              <a:t>(N=~185)</a:t>
            </a:r>
            <a:r>
              <a:rPr lang="en-US" sz="2800" dirty="0" smtClean="0">
                <a:solidFill>
                  <a:schemeClr val="tx1"/>
                </a:solidFill>
              </a:rPr>
              <a:t> </a:t>
            </a:r>
            <a:r>
              <a:rPr lang="en-US" sz="1400" dirty="0" smtClean="0">
                <a:solidFill>
                  <a:schemeClr val="tx1"/>
                </a:solidFill>
              </a:rPr>
              <a:t>Non-</a:t>
            </a:r>
            <a:r>
              <a:rPr lang="en-US" sz="1600" dirty="0" smtClean="0">
                <a:solidFill>
                  <a:schemeClr val="tx1"/>
                </a:solidFill>
              </a:rPr>
              <a:t>connect Respondents</a:t>
            </a:r>
            <a:endParaRPr lang="en-US" dirty="0">
              <a:solidFill>
                <a:schemeClr val="tx1"/>
              </a:solidFill>
            </a:endParaRPr>
          </a:p>
        </p:txBody>
      </p:sp>
      <p:graphicFrame>
        <p:nvGraphicFramePr>
          <p:cNvPr id="9" name="Table 8"/>
          <p:cNvGraphicFramePr>
            <a:graphicFrameLocks noGrp="1"/>
          </p:cNvGraphicFramePr>
          <p:nvPr/>
        </p:nvGraphicFramePr>
        <p:xfrm>
          <a:off x="233913" y="726348"/>
          <a:ext cx="8559212" cy="5744160"/>
        </p:xfrm>
        <a:graphic>
          <a:graphicData uri="http://schemas.openxmlformats.org/drawingml/2006/table">
            <a:tbl>
              <a:tblPr>
                <a:tableStyleId>{616DA210-FB5B-4158-B5E0-FEB733F419BA}</a:tableStyleId>
              </a:tblPr>
              <a:tblGrid>
                <a:gridCol w="2139803"/>
                <a:gridCol w="2139803"/>
                <a:gridCol w="2142462"/>
                <a:gridCol w="2137144"/>
              </a:tblGrid>
              <a:tr h="296285">
                <a:tc>
                  <a:txBody>
                    <a:bodyPr/>
                    <a:lstStyle/>
                    <a:p>
                      <a:pPr algn="ctr" rtl="0" fontAlgn="t"/>
                      <a:r>
                        <a:rPr lang="en-US" sz="1800" u="none" strike="noStrike" dirty="0">
                          <a:solidFill>
                            <a:schemeClr val="tx1"/>
                          </a:solidFill>
                        </a:rPr>
                        <a:t>Gender</a:t>
                      </a:r>
                      <a:endParaRPr lang="en-US" sz="1800" b="1" i="0" u="none" strike="noStrike" dirty="0">
                        <a:solidFill>
                          <a:schemeClr val="tx1"/>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fontAlgn="t"/>
                      <a:r>
                        <a:rPr lang="en-US" sz="1800" u="none" strike="noStrike" dirty="0">
                          <a:solidFill>
                            <a:schemeClr val="tx1"/>
                          </a:solidFill>
                        </a:rPr>
                        <a:t>%</a:t>
                      </a:r>
                      <a:endParaRPr lang="en-US" sz="1800" b="0" i="0" u="none" strike="noStrike" dirty="0">
                        <a:solidFill>
                          <a:schemeClr val="tx1"/>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Race</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269476">
                <a:tc>
                  <a:txBody>
                    <a:bodyPr/>
                    <a:lstStyle/>
                    <a:p>
                      <a:pPr algn="l" rtl="0" fontAlgn="t"/>
                      <a:r>
                        <a:rPr lang="en-US" sz="1800" u="none" strike="noStrike"/>
                        <a:t>Male</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39</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fontAlgn="t" latinLnBrk="0" hangingPunct="1"/>
                      <a:r>
                        <a:rPr lang="en-US" sz="1800" u="none" strike="noStrike" kern="1200" dirty="0" smtClean="0">
                          <a:solidFill>
                            <a:schemeClr val="tx1"/>
                          </a:solidFill>
                          <a:latin typeface="+mn-lt"/>
                          <a:ea typeface="+mn-ea"/>
                          <a:cs typeface="+mn-cs"/>
                        </a:rPr>
                        <a:t>White</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85</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69476">
                <a:tc>
                  <a:txBody>
                    <a:bodyPr/>
                    <a:lstStyle/>
                    <a:p>
                      <a:pPr algn="l" rtl="0" fontAlgn="t"/>
                      <a:r>
                        <a:rPr lang="en-US" sz="1800" u="none" strike="noStrike"/>
                        <a:t>Female</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61</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fontAlgn="t" latinLnBrk="0" hangingPunct="1"/>
                      <a:r>
                        <a:rPr lang="en-US" sz="1800" u="none" strike="noStrike" kern="1200" dirty="0" smtClean="0">
                          <a:solidFill>
                            <a:schemeClr val="tx1"/>
                          </a:solidFill>
                          <a:latin typeface="+mn-lt"/>
                          <a:ea typeface="+mn-ea"/>
                          <a:cs typeface="+mn-cs"/>
                        </a:rPr>
                        <a:t>Asian</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3</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8951">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Age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algn="ctr" defTabSz="457200" rtl="0" eaLnBrk="1" fontAlgn="t" latinLnBrk="0" hangingPunct="1"/>
                      <a:r>
                        <a:rPr lang="en-US" sz="1800" u="none" strike="noStrike" kern="1200" dirty="0">
                          <a:solidFill>
                            <a:schemeClr val="tx1"/>
                          </a:solidFill>
                          <a:latin typeface="+mn-lt"/>
                          <a:ea typeface="+mn-ea"/>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algn="l" defTabSz="457200" rtl="0" eaLnBrk="1" fontAlgn="t" latinLnBrk="0" hangingPunct="1"/>
                      <a:r>
                        <a:rPr lang="en-US" sz="1800" u="none" strike="noStrike" kern="1200" dirty="0" smtClean="0">
                          <a:solidFill>
                            <a:schemeClr val="tx1"/>
                          </a:solidFill>
                          <a:latin typeface="+mn-lt"/>
                          <a:ea typeface="+mn-ea"/>
                          <a:cs typeface="+mn-cs"/>
                        </a:rPr>
                        <a:t>Black, African American</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6</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9476">
                <a:tc>
                  <a:txBody>
                    <a:bodyPr/>
                    <a:lstStyle/>
                    <a:p>
                      <a:pPr algn="l" rtl="0" fontAlgn="t"/>
                      <a:r>
                        <a:rPr lang="en-US" sz="1800" u="none" strike="noStrike"/>
                        <a:t>18-24</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800" b="0" i="0" u="none" strike="noStrike" dirty="0">
                          <a:solidFill>
                            <a:schemeClr val="tx1"/>
                          </a:solidFill>
                          <a:latin typeface="+mn-lt"/>
                        </a:rPr>
                        <a:t>3</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fontAlgn="t" latinLnBrk="0" hangingPunct="1"/>
                      <a:r>
                        <a:rPr lang="en-US" sz="1800" u="none" strike="noStrike" kern="1200" dirty="0" smtClean="0">
                          <a:solidFill>
                            <a:schemeClr val="tx1"/>
                          </a:solidFill>
                          <a:latin typeface="+mn-lt"/>
                          <a:ea typeface="+mn-ea"/>
                          <a:cs typeface="+mn-cs"/>
                        </a:rPr>
                        <a:t>Pacific Islander</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&lt;1</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69476">
                <a:tc>
                  <a:txBody>
                    <a:bodyPr/>
                    <a:lstStyle/>
                    <a:p>
                      <a:pPr algn="l" rtl="0" fontAlgn="t"/>
                      <a:r>
                        <a:rPr lang="en-US" sz="1800" u="none" strike="noStrike"/>
                        <a:t>25-34</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smtClean="0">
                          <a:solidFill>
                            <a:schemeClr val="tx1"/>
                          </a:solidFill>
                          <a:latin typeface="+mn-lt"/>
                        </a:rPr>
                        <a:t>11</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fontAlgn="t" latinLnBrk="0" hangingPunct="1"/>
                      <a:r>
                        <a:rPr lang="en-US" sz="1800" u="none" strike="noStrike" kern="1200" dirty="0" smtClean="0">
                          <a:solidFill>
                            <a:schemeClr val="tx1"/>
                          </a:solidFill>
                          <a:latin typeface="+mn-lt"/>
                          <a:ea typeface="+mn-ea"/>
                          <a:cs typeface="+mn-cs"/>
                        </a:rPr>
                        <a:t>Other</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457200" rtl="0" eaLnBrk="1" fontAlgn="t" latinLnBrk="0" hangingPunct="1"/>
                      <a:r>
                        <a:rPr lang="en-US" sz="1800" u="none" strike="noStrike" kern="1200" dirty="0" smtClean="0">
                          <a:solidFill>
                            <a:schemeClr val="tx1"/>
                          </a:solidFill>
                          <a:latin typeface="+mn-lt"/>
                          <a:ea typeface="+mn-ea"/>
                          <a:cs typeface="+mn-cs"/>
                        </a:rPr>
                        <a:t>5</a:t>
                      </a:r>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6239">
                <a:tc>
                  <a:txBody>
                    <a:bodyPr/>
                    <a:lstStyle/>
                    <a:p>
                      <a:pPr algn="l" rtl="0" fontAlgn="t"/>
                      <a:r>
                        <a:rPr lang="en-US" sz="1800" u="none" strike="noStrike"/>
                        <a:t>35-44</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smtClean="0">
                          <a:solidFill>
                            <a:schemeClr val="tx1"/>
                          </a:solidFill>
                          <a:latin typeface="+mn-lt"/>
                        </a:rPr>
                        <a:t>16</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fontAlgn="t" latinLnBrk="0" hangingPunct="1"/>
                      <a:endParaRPr lang="en-US" sz="1800" u="none" strike="noStrike" kern="1200" dirty="0">
                        <a:solidFill>
                          <a:schemeClr val="tx1"/>
                        </a:solidFill>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457200" rtl="0" eaLnBrk="1" fontAlgn="t" latinLnBrk="0" hangingPunct="1"/>
                      <a:endParaRPr lang="en-US" sz="1800" u="none" strike="noStrike" kern="1200" dirty="0">
                        <a:solidFill>
                          <a:schemeClr val="tx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9476">
                <a:tc>
                  <a:txBody>
                    <a:bodyPr/>
                    <a:lstStyle/>
                    <a:p>
                      <a:pPr algn="l" rtl="0" fontAlgn="t"/>
                      <a:r>
                        <a:rPr lang="en-US" sz="1800" u="none" strike="noStrike"/>
                        <a:t>45-54</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smtClean="0">
                          <a:solidFill>
                            <a:schemeClr val="tx1"/>
                          </a:solidFill>
                          <a:latin typeface="+mn-lt"/>
                        </a:rPr>
                        <a:t>28</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9476">
                <a:tc>
                  <a:txBody>
                    <a:bodyPr/>
                    <a:lstStyle/>
                    <a:p>
                      <a:pPr algn="l" rtl="0" fontAlgn="t"/>
                      <a:r>
                        <a:rPr lang="en-US" sz="1800" u="none" strike="noStrike" dirty="0"/>
                        <a:t>55-64</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30</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05145">
                <a:tc>
                  <a:txBody>
                    <a:bodyPr/>
                    <a:lstStyle/>
                    <a:p>
                      <a:pPr algn="l" rtl="0" fontAlgn="t"/>
                      <a:r>
                        <a:rPr lang="en-US" sz="1800" u="none" strike="noStrike"/>
                        <a:t>65+</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smtClean="0">
                          <a:solidFill>
                            <a:schemeClr val="tx1"/>
                          </a:solidFill>
                          <a:latin typeface="+mn-lt"/>
                        </a:rPr>
                        <a:t>12</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41762">
                <a:tc>
                  <a:txBody>
                    <a:bodyPr/>
                    <a:lstStyle/>
                    <a:p>
                      <a:pPr algn="ctr" rtl="0" fontAlgn="t"/>
                      <a:r>
                        <a:rPr lang="en-US" sz="1800" u="none" strike="noStrike"/>
                        <a:t>HH Income</a:t>
                      </a:r>
                      <a:endParaRPr lang="en-US" sz="1800" b="1" i="0" u="none" strike="noStrike">
                        <a:solidFill>
                          <a:srgbClr val="42445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fontAlgn="t"/>
                      <a:r>
                        <a:rPr lang="en-US" sz="1800" u="none" strike="noStrike" dirty="0"/>
                        <a:t>%</a:t>
                      </a:r>
                      <a:endParaRPr lang="en-US" sz="1800" b="0" i="0" u="none" strike="noStrike" dirty="0">
                        <a:solidFill>
                          <a:srgbClr val="42445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fontAlgn="t"/>
                      <a:endParaRPr lang="en-US" sz="1800" b="0" i="0" u="none" strike="noStrike" dirty="0">
                        <a:solidFill>
                          <a:srgbClr val="42445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42445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99041">
                <a:tc>
                  <a:txBody>
                    <a:bodyPr/>
                    <a:lstStyle/>
                    <a:p>
                      <a:pPr algn="l" rtl="0" fontAlgn="t"/>
                      <a:r>
                        <a:rPr lang="en-US" sz="1800" u="none" strike="noStrike"/>
                        <a:t>Under $35,000</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6</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35659">
                <a:tc>
                  <a:txBody>
                    <a:bodyPr/>
                    <a:lstStyle/>
                    <a:p>
                      <a:pPr algn="l" rtl="0" fontAlgn="t"/>
                      <a:r>
                        <a:rPr lang="en-US" sz="1800" u="none" strike="noStrike"/>
                        <a:t>$35,0000-$49,999</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7</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35659">
                <a:tc>
                  <a:txBody>
                    <a:bodyPr/>
                    <a:lstStyle/>
                    <a:p>
                      <a:pPr algn="l" rtl="0" fontAlgn="t"/>
                      <a:r>
                        <a:rPr lang="en-US" sz="1800" u="none" strike="noStrike"/>
                        <a:t>$50,000-$74,999</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20</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35659">
                <a:tc>
                  <a:txBody>
                    <a:bodyPr/>
                    <a:lstStyle/>
                    <a:p>
                      <a:pPr algn="l" rtl="0" fontAlgn="t"/>
                      <a:r>
                        <a:rPr lang="en-US" sz="1800" u="none" strike="noStrike"/>
                        <a:t>$75,0000-$99,999</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17</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45511">
                <a:tc>
                  <a:txBody>
                    <a:bodyPr/>
                    <a:lstStyle/>
                    <a:p>
                      <a:pPr algn="l" rtl="0" fontAlgn="t"/>
                      <a:r>
                        <a:rPr lang="en-US" sz="1800" u="none" strike="noStrike"/>
                        <a:t>$100,000-$149,999</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19</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9476">
                <a:tc>
                  <a:txBody>
                    <a:bodyPr/>
                    <a:lstStyle/>
                    <a:p>
                      <a:pPr algn="l" rtl="0" fontAlgn="t"/>
                      <a:r>
                        <a:rPr lang="en-US" sz="1800" u="none" strike="noStrike"/>
                        <a:t>$150,000+</a:t>
                      </a:r>
                      <a:endParaRPr lang="en-US" sz="1800" b="0" i="0" u="none" strike="noStrike">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8</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9476">
                <a:tc>
                  <a:txBody>
                    <a:bodyPr/>
                    <a:lstStyle/>
                    <a:p>
                      <a:pPr algn="l" rtl="0" fontAlgn="t"/>
                      <a:r>
                        <a:rPr lang="en-US" sz="1800" u="none" strike="noStrike" dirty="0"/>
                        <a:t>DK/Refused</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u="none" strike="noStrike" dirty="0" smtClean="0"/>
                        <a:t>23</a:t>
                      </a:r>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endParaRPr lang="en-US" sz="1800" b="0" i="0" u="none" strike="noStrike" dirty="0">
                        <a:solidFill>
                          <a:srgbClr val="666666"/>
                        </a:solidFill>
                        <a:latin typeface="Arial"/>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95" y="164895"/>
            <a:ext cx="8524668" cy="594692"/>
          </a:xfrm>
        </p:spPr>
        <p:txBody>
          <a:bodyPr/>
          <a:lstStyle/>
          <a:p>
            <a:r>
              <a:rPr lang="en-US" dirty="0" smtClean="0"/>
              <a:t>Respondent Self Classification</a:t>
            </a:r>
            <a:endParaRPr lang="en-US" dirty="0"/>
          </a:p>
        </p:txBody>
      </p:sp>
      <p:sp>
        <p:nvSpPr>
          <p:cNvPr id="5" name="Slide Number Placeholder 4"/>
          <p:cNvSpPr>
            <a:spLocks noGrp="1"/>
          </p:cNvSpPr>
          <p:nvPr>
            <p:ph type="sldNum" sz="quarter" idx="10"/>
          </p:nvPr>
        </p:nvSpPr>
        <p:spPr/>
        <p:txBody>
          <a:bodyPr/>
          <a:lstStyle/>
          <a:p>
            <a:pPr>
              <a:defRPr/>
            </a:pPr>
            <a:fld id="{93229465-9D5B-44D5-8E14-2036D7192929}" type="slidenum">
              <a:rPr lang="en-US" smtClean="0"/>
              <a:pPr>
                <a:defRPr/>
              </a:pPr>
              <a:t>62</a:t>
            </a:fld>
            <a:endParaRPr lang="en-US"/>
          </a:p>
        </p:txBody>
      </p:sp>
      <p:graphicFrame>
        <p:nvGraphicFramePr>
          <p:cNvPr id="6" name="Table 5"/>
          <p:cNvGraphicFramePr>
            <a:graphicFrameLocks noGrp="1"/>
          </p:cNvGraphicFramePr>
          <p:nvPr/>
        </p:nvGraphicFramePr>
        <p:xfrm>
          <a:off x="262499" y="699285"/>
          <a:ext cx="8645238" cy="3913389"/>
        </p:xfrm>
        <a:graphic>
          <a:graphicData uri="http://schemas.openxmlformats.org/drawingml/2006/table">
            <a:tbl>
              <a:tblPr firstRow="1" bandRow="1">
                <a:tableStyleId>{5C22544A-7EE6-4342-B048-85BDC9FD1C3A}</a:tableStyleId>
              </a:tblPr>
              <a:tblGrid>
                <a:gridCol w="5192003"/>
                <a:gridCol w="3453235"/>
              </a:tblGrid>
              <a:tr h="470296">
                <a:tc>
                  <a:txBody>
                    <a:bodyPr/>
                    <a:lstStyle/>
                    <a:p>
                      <a:r>
                        <a:rPr lang="en-US" sz="2400" dirty="0" smtClean="0"/>
                        <a:t>Count of Stories</a:t>
                      </a:r>
                      <a:endParaRPr lang="en-US" sz="2400" dirty="0"/>
                    </a:p>
                  </a:txBody>
                  <a:tcPr>
                    <a:solidFill>
                      <a:srgbClr val="457BA7"/>
                    </a:solidFill>
                  </a:tcPr>
                </a:tc>
                <a:tc>
                  <a:txBody>
                    <a:bodyPr/>
                    <a:lstStyle/>
                    <a:p>
                      <a:r>
                        <a:rPr lang="en-US" dirty="0" smtClean="0"/>
                        <a:t>Percent reading</a:t>
                      </a:r>
                      <a:r>
                        <a:rPr lang="en-US" baseline="0" dirty="0" smtClean="0"/>
                        <a:t> </a:t>
                      </a:r>
                      <a:endParaRPr lang="en-US" dirty="0"/>
                    </a:p>
                  </a:txBody>
                  <a:tcPr>
                    <a:solidFill>
                      <a:srgbClr val="457BA7"/>
                    </a:solidFill>
                  </a:tcPr>
                </a:tc>
              </a:tr>
              <a:tr h="600454">
                <a:tc>
                  <a:txBody>
                    <a:bodyPr/>
                    <a:lstStyle/>
                    <a:p>
                      <a:pPr algn="l" fontAlgn="b"/>
                      <a:r>
                        <a:rPr lang="en-US" sz="2400" u="none" strike="noStrike" dirty="0"/>
                        <a:t>Teacher</a:t>
                      </a:r>
                      <a:endParaRPr lang="en-US" sz="2400" b="0" i="0" u="none" strike="noStrike" dirty="0">
                        <a:solidFill>
                          <a:srgbClr val="000000"/>
                        </a:solidFill>
                        <a:latin typeface="Calibri"/>
                      </a:endParaRPr>
                    </a:p>
                  </a:txBody>
                  <a:tcPr marL="9525" marR="9525" marT="9525" marB="0" anchor="b"/>
                </a:tc>
                <a:tc>
                  <a:txBody>
                    <a:bodyPr/>
                    <a:lstStyle/>
                    <a:p>
                      <a:pPr algn="ctr" fontAlgn="b"/>
                      <a:r>
                        <a:rPr lang="en-US" sz="2400" u="none" strike="noStrike" dirty="0"/>
                        <a:t>18%</a:t>
                      </a:r>
                      <a:endParaRPr lang="en-US" sz="2400" b="0" i="0" u="none" strike="noStrike" dirty="0">
                        <a:solidFill>
                          <a:srgbClr val="000000"/>
                        </a:solidFill>
                        <a:latin typeface="Calibri"/>
                      </a:endParaRPr>
                    </a:p>
                  </a:txBody>
                  <a:tcPr marL="9525" marR="9525" marT="9525" marB="0" anchor="b"/>
                </a:tc>
              </a:tr>
              <a:tr h="299642">
                <a:tc>
                  <a:txBody>
                    <a:bodyPr/>
                    <a:lstStyle/>
                    <a:p>
                      <a:pPr algn="l" fontAlgn="b"/>
                      <a:r>
                        <a:rPr lang="en-US" sz="2400" u="none" strike="noStrike" dirty="0"/>
                        <a:t>School administrator</a:t>
                      </a:r>
                      <a:endParaRPr lang="en-US" sz="2400" b="0" i="0" u="none" strike="noStrike" dirty="0">
                        <a:solidFill>
                          <a:srgbClr val="000000"/>
                        </a:solidFill>
                        <a:latin typeface="Calibri"/>
                      </a:endParaRPr>
                    </a:p>
                  </a:txBody>
                  <a:tcPr marL="9525" marR="9525" marT="9525" marB="0" anchor="b"/>
                </a:tc>
                <a:tc>
                  <a:txBody>
                    <a:bodyPr/>
                    <a:lstStyle/>
                    <a:p>
                      <a:pPr algn="ctr" fontAlgn="b"/>
                      <a:r>
                        <a:rPr lang="en-US" sz="2400" u="none" strike="noStrike" dirty="0"/>
                        <a:t>2%</a:t>
                      </a:r>
                      <a:endParaRPr lang="en-US" sz="2400" b="0" i="0" u="none" strike="noStrike" dirty="0">
                        <a:solidFill>
                          <a:srgbClr val="000000"/>
                        </a:solidFill>
                        <a:latin typeface="Calibri"/>
                      </a:endParaRPr>
                    </a:p>
                  </a:txBody>
                  <a:tcPr marL="9525" marR="9525" marT="9525" marB="0" anchor="b"/>
                </a:tc>
              </a:tr>
              <a:tr h="299642">
                <a:tc>
                  <a:txBody>
                    <a:bodyPr/>
                    <a:lstStyle/>
                    <a:p>
                      <a:pPr algn="l" fontAlgn="b"/>
                      <a:r>
                        <a:rPr lang="en-US" sz="2400" u="none" strike="noStrike" dirty="0"/>
                        <a:t>Student</a:t>
                      </a:r>
                      <a:endParaRPr lang="en-US" sz="2400" b="0" i="0" u="none" strike="noStrike" dirty="0">
                        <a:solidFill>
                          <a:srgbClr val="000000"/>
                        </a:solidFill>
                        <a:latin typeface="Calibri"/>
                      </a:endParaRPr>
                    </a:p>
                  </a:txBody>
                  <a:tcPr marL="9525" marR="9525" marT="9525" marB="0" anchor="b"/>
                </a:tc>
                <a:tc>
                  <a:txBody>
                    <a:bodyPr/>
                    <a:lstStyle/>
                    <a:p>
                      <a:pPr algn="ctr" fontAlgn="b"/>
                      <a:r>
                        <a:rPr lang="en-US" sz="2400" u="none" strike="noStrike" dirty="0"/>
                        <a:t>1%</a:t>
                      </a:r>
                      <a:endParaRPr lang="en-US" sz="2400" b="0" i="0" u="none" strike="noStrike" dirty="0">
                        <a:solidFill>
                          <a:srgbClr val="000000"/>
                        </a:solidFill>
                        <a:latin typeface="Calibri"/>
                      </a:endParaRPr>
                    </a:p>
                  </a:txBody>
                  <a:tcPr marL="9525" marR="9525" marT="9525" marB="0" anchor="b"/>
                </a:tc>
              </a:tr>
              <a:tr h="299642">
                <a:tc>
                  <a:txBody>
                    <a:bodyPr/>
                    <a:lstStyle/>
                    <a:p>
                      <a:pPr algn="l" fontAlgn="b"/>
                      <a:r>
                        <a:rPr lang="en-US" sz="2400" u="none" strike="noStrike" dirty="0"/>
                        <a:t>Parent of high school or grade school student</a:t>
                      </a:r>
                      <a:endParaRPr lang="en-US" sz="2400" b="0" i="0" u="none" strike="noStrike" dirty="0">
                        <a:solidFill>
                          <a:srgbClr val="000000"/>
                        </a:solidFill>
                        <a:latin typeface="Calibri"/>
                      </a:endParaRPr>
                    </a:p>
                  </a:txBody>
                  <a:tcPr marL="9525" marR="9525" marT="9525" marB="0" anchor="b"/>
                </a:tc>
                <a:tc>
                  <a:txBody>
                    <a:bodyPr/>
                    <a:lstStyle/>
                    <a:p>
                      <a:pPr algn="ctr" fontAlgn="b"/>
                      <a:r>
                        <a:rPr lang="en-US" sz="2400" u="none" strike="noStrike" dirty="0"/>
                        <a:t>10%</a:t>
                      </a:r>
                      <a:endParaRPr lang="en-US" sz="2400" b="0" i="0" u="none" strike="noStrike" dirty="0">
                        <a:solidFill>
                          <a:srgbClr val="000000"/>
                        </a:solidFill>
                        <a:latin typeface="Calibri"/>
                      </a:endParaRPr>
                    </a:p>
                  </a:txBody>
                  <a:tcPr marL="9525" marR="9525" marT="9525" marB="0" anchor="b"/>
                </a:tc>
              </a:tr>
              <a:tr h="600454">
                <a:tc>
                  <a:txBody>
                    <a:bodyPr/>
                    <a:lstStyle/>
                    <a:p>
                      <a:pPr algn="l" fontAlgn="b"/>
                      <a:r>
                        <a:rPr lang="en-US" sz="2400" u="none" strike="noStrike"/>
                        <a:t>Parent of post-high school child</a:t>
                      </a:r>
                      <a:endParaRPr lang="en-US" sz="2400" b="0" i="0" u="none" strike="noStrike">
                        <a:solidFill>
                          <a:srgbClr val="000000"/>
                        </a:solidFill>
                        <a:latin typeface="Calibri"/>
                      </a:endParaRPr>
                    </a:p>
                  </a:txBody>
                  <a:tcPr marL="9525" marR="9525" marT="9525" marB="0" anchor="b"/>
                </a:tc>
                <a:tc>
                  <a:txBody>
                    <a:bodyPr/>
                    <a:lstStyle/>
                    <a:p>
                      <a:pPr algn="ctr" fontAlgn="b"/>
                      <a:r>
                        <a:rPr lang="en-US" sz="2400" u="none" strike="noStrike" dirty="0"/>
                        <a:t>20%</a:t>
                      </a:r>
                      <a:endParaRPr lang="en-US" sz="2400" b="0" i="0" u="none" strike="noStrike" dirty="0">
                        <a:solidFill>
                          <a:srgbClr val="000000"/>
                        </a:solidFill>
                        <a:latin typeface="Calibri"/>
                      </a:endParaRPr>
                    </a:p>
                  </a:txBody>
                  <a:tcPr marL="9525" marR="9525" marT="9525" marB="0" anchor="b"/>
                </a:tc>
              </a:tr>
              <a:tr h="299642">
                <a:tc>
                  <a:txBody>
                    <a:bodyPr/>
                    <a:lstStyle/>
                    <a:p>
                      <a:pPr algn="l" fontAlgn="b"/>
                      <a:r>
                        <a:rPr lang="en-US" sz="2400" u="none" strike="noStrike"/>
                        <a:t>Grandparent of school age children</a:t>
                      </a:r>
                      <a:endParaRPr lang="en-US" sz="2400" b="0" i="0" u="none" strike="noStrike">
                        <a:solidFill>
                          <a:srgbClr val="000000"/>
                        </a:solidFill>
                        <a:latin typeface="Calibri"/>
                      </a:endParaRPr>
                    </a:p>
                  </a:txBody>
                  <a:tcPr marL="9525" marR="9525" marT="9525" marB="0" anchor="b"/>
                </a:tc>
                <a:tc>
                  <a:txBody>
                    <a:bodyPr/>
                    <a:lstStyle/>
                    <a:p>
                      <a:pPr algn="ctr" fontAlgn="b"/>
                      <a:r>
                        <a:rPr lang="en-US" sz="2400" u="none" strike="noStrike" dirty="0"/>
                        <a:t>16%</a:t>
                      </a:r>
                      <a:endParaRPr lang="en-US" sz="2400" b="0" i="0" u="none" strike="noStrike" dirty="0">
                        <a:solidFill>
                          <a:srgbClr val="000000"/>
                        </a:solidFill>
                        <a:latin typeface="Calibri"/>
                      </a:endParaRPr>
                    </a:p>
                  </a:txBody>
                  <a:tcPr marL="9525" marR="9525" marT="9525" marB="0" anchor="b"/>
                </a:tc>
              </a:tr>
              <a:tr h="299642">
                <a:tc>
                  <a:txBody>
                    <a:bodyPr/>
                    <a:lstStyle/>
                    <a:p>
                      <a:pPr algn="l" fontAlgn="b"/>
                      <a:r>
                        <a:rPr lang="en-US" sz="2400" u="none" strike="noStrike" dirty="0"/>
                        <a:t>Concerned citizen</a:t>
                      </a:r>
                      <a:endParaRPr lang="en-US" sz="2400" b="0" i="0" u="none" strike="noStrike" dirty="0">
                        <a:solidFill>
                          <a:srgbClr val="000000"/>
                        </a:solidFill>
                        <a:latin typeface="Calibri"/>
                      </a:endParaRPr>
                    </a:p>
                  </a:txBody>
                  <a:tcPr marL="9525" marR="9525" marT="9525" marB="0" anchor="b"/>
                </a:tc>
                <a:tc>
                  <a:txBody>
                    <a:bodyPr/>
                    <a:lstStyle/>
                    <a:p>
                      <a:pPr algn="ctr" fontAlgn="b"/>
                      <a:r>
                        <a:rPr lang="en-US" sz="2400" u="none" strike="noStrike" dirty="0"/>
                        <a:t>33%</a:t>
                      </a:r>
                      <a:endParaRPr lang="en-US" sz="2400" b="0" i="0" u="none" strike="noStrike" dirty="0">
                        <a:solidFill>
                          <a:srgbClr val="000000"/>
                        </a:solidFill>
                        <a:latin typeface="Calibri"/>
                      </a:endParaRPr>
                    </a:p>
                  </a:txBody>
                  <a:tcPr marL="9525" marR="9525" marT="9525" marB="0" anchor="b"/>
                </a:tc>
              </a:tr>
            </a:tbl>
          </a:graphicData>
        </a:graphic>
      </p:graphicFrame>
      <p:sp>
        <p:nvSpPr>
          <p:cNvPr id="8" name="TextBox 7"/>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To help us better categorize responses, please indicate whether you are a:</a:t>
            </a:r>
          </a:p>
          <a:p>
            <a:pPr algn="r"/>
            <a:r>
              <a:rPr lang="en-US" sz="800" dirty="0" smtClean="0"/>
              <a:t>Source: 2014 Education Lab Survey, The Seattle Times, September 2014, n=804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96" y="200245"/>
            <a:ext cx="8524668" cy="594692"/>
          </a:xfrm>
        </p:spPr>
        <p:txBody>
          <a:bodyPr/>
          <a:lstStyle/>
          <a:p>
            <a:r>
              <a:rPr lang="en-US" dirty="0" smtClean="0"/>
              <a:t>Political Alignment</a:t>
            </a:r>
            <a:endParaRPr lang="en-US" dirty="0"/>
          </a:p>
        </p:txBody>
      </p:sp>
      <p:sp>
        <p:nvSpPr>
          <p:cNvPr id="3" name="Slide Number Placeholder 2"/>
          <p:cNvSpPr>
            <a:spLocks noGrp="1"/>
          </p:cNvSpPr>
          <p:nvPr>
            <p:ph type="sldNum" sz="quarter" idx="10"/>
          </p:nvPr>
        </p:nvSpPr>
        <p:spPr/>
        <p:txBody>
          <a:bodyPr/>
          <a:lstStyle/>
          <a:p>
            <a:pPr>
              <a:defRPr/>
            </a:pPr>
            <a:fld id="{3BC15BC6-471D-455B-964C-CB414AF01F8B}" type="slidenum">
              <a:rPr lang="en-US" smtClean="0"/>
              <a:pPr>
                <a:defRPr/>
              </a:pPr>
              <a:t>63</a:t>
            </a:fld>
            <a:endParaRPr lang="en-US"/>
          </a:p>
        </p:txBody>
      </p:sp>
      <p:graphicFrame>
        <p:nvGraphicFramePr>
          <p:cNvPr id="4" name="Chart 3"/>
          <p:cNvGraphicFramePr>
            <a:graphicFrameLocks noGrp="1"/>
          </p:cNvGraphicFramePr>
          <p:nvPr/>
        </p:nvGraphicFramePr>
        <p:xfrm>
          <a:off x="272955" y="647206"/>
          <a:ext cx="8284014" cy="621079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a:spLocks noChangeArrowheads="1"/>
          </p:cNvSpPr>
          <p:nvPr/>
        </p:nvSpPr>
        <p:spPr bwMode="auto">
          <a:xfrm>
            <a:off x="0" y="6099458"/>
            <a:ext cx="9144000" cy="338554"/>
          </a:xfrm>
          <a:prstGeom prst="rect">
            <a:avLst/>
          </a:prstGeom>
          <a:noFill/>
          <a:ln w="9525">
            <a:noFill/>
            <a:miter lim="800000"/>
            <a:headEnd/>
            <a:tailEnd/>
          </a:ln>
        </p:spPr>
        <p:txBody>
          <a:bodyPr wrap="square">
            <a:spAutoFit/>
          </a:bodyPr>
          <a:lstStyle/>
          <a:p>
            <a:pPr algn="r"/>
            <a:r>
              <a:rPr lang="en-US" sz="800" dirty="0" smtClean="0"/>
              <a:t>Q: Generally speaking, do you think of yourself  as…</a:t>
            </a:r>
          </a:p>
          <a:p>
            <a:pPr algn="r"/>
            <a:r>
              <a:rPr lang="en-US" sz="800" dirty="0" smtClean="0"/>
              <a:t>Source: 2014 Education Lab Survey, The Seattle Times, September 2014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Summary of Findings</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7</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EF2A374D-B09E-494D-B70D-815F44B90E2E}" type="slidenum">
              <a:rPr lang="en-US" smtClean="0">
                <a:latin typeface="Arial" pitchFamily="34" charset="0"/>
              </a:rPr>
              <a:pPr/>
              <a:t>8</a:t>
            </a:fld>
            <a:endParaRPr lang="en-US" smtClean="0">
              <a:latin typeface="Arial" pitchFamily="34" charset="0"/>
            </a:endParaRPr>
          </a:p>
        </p:txBody>
      </p:sp>
      <p:sp>
        <p:nvSpPr>
          <p:cNvPr id="15363" name="Rectangle 2"/>
          <p:cNvSpPr>
            <a:spLocks noGrp="1" noChangeArrowheads="1"/>
          </p:cNvSpPr>
          <p:nvPr>
            <p:ph type="title"/>
          </p:nvPr>
        </p:nvSpPr>
        <p:spPr>
          <a:xfrm>
            <a:off x="609600" y="381000"/>
            <a:ext cx="8077200" cy="579438"/>
          </a:xfrm>
        </p:spPr>
        <p:txBody>
          <a:bodyPr/>
          <a:lstStyle/>
          <a:p>
            <a:pPr eaLnBrk="1" hangingPunct="1"/>
            <a:r>
              <a:rPr lang="en-US" dirty="0" smtClean="0">
                <a:solidFill>
                  <a:schemeClr val="tx1"/>
                </a:solidFill>
              </a:rPr>
              <a:t>Summary of Findings</a:t>
            </a:r>
          </a:p>
        </p:txBody>
      </p:sp>
      <p:sp>
        <p:nvSpPr>
          <p:cNvPr id="15364" name="Rectangle 3"/>
          <p:cNvSpPr>
            <a:spLocks noGrp="1" noChangeArrowheads="1"/>
          </p:cNvSpPr>
          <p:nvPr>
            <p:ph type="body" idx="1"/>
          </p:nvPr>
        </p:nvSpPr>
        <p:spPr>
          <a:xfrm>
            <a:off x="324532" y="1148316"/>
            <a:ext cx="8574920" cy="5088711"/>
          </a:xfrm>
        </p:spPr>
        <p:txBody>
          <a:bodyPr/>
          <a:lstStyle/>
          <a:p>
            <a:pPr marL="0" indent="0">
              <a:spcBef>
                <a:spcPts val="200"/>
              </a:spcBef>
              <a:buFont typeface="Arial" pitchFamily="34" charset="0"/>
              <a:buChar char="•"/>
            </a:pPr>
            <a:r>
              <a:rPr lang="en-US" sz="2800" dirty="0" smtClean="0">
                <a:solidFill>
                  <a:schemeClr val="tx1"/>
                </a:solidFill>
                <a:latin typeface="+mn-lt"/>
              </a:rPr>
              <a:t>Respondent awareness of Education Lab series is high, especially among education professionals and  parents</a:t>
            </a:r>
          </a:p>
          <a:p>
            <a:pPr marL="0" indent="0">
              <a:spcBef>
                <a:spcPts val="200"/>
              </a:spcBef>
              <a:buFont typeface="Arial" pitchFamily="34" charset="0"/>
              <a:buChar char="•"/>
            </a:pPr>
            <a:endParaRPr lang="en-US" sz="2800" dirty="0" smtClean="0">
              <a:solidFill>
                <a:schemeClr val="tx1"/>
              </a:solidFill>
              <a:latin typeface="+mn-lt"/>
            </a:endParaRPr>
          </a:p>
          <a:p>
            <a:pPr marL="0" indent="0">
              <a:spcBef>
                <a:spcPts val="200"/>
              </a:spcBef>
              <a:buFont typeface="Arial" pitchFamily="34" charset="0"/>
              <a:buChar char="•"/>
            </a:pPr>
            <a:r>
              <a:rPr lang="en-US" sz="2800" dirty="0" smtClean="0">
                <a:solidFill>
                  <a:schemeClr val="tx1"/>
                </a:solidFill>
                <a:latin typeface="+mn-lt"/>
              </a:rPr>
              <a:t>Readers of the series are highly engaged with the education topic</a:t>
            </a:r>
          </a:p>
          <a:p>
            <a:pPr marL="0" indent="0">
              <a:spcBef>
                <a:spcPts val="200"/>
              </a:spcBef>
              <a:buNone/>
            </a:pPr>
            <a:endParaRPr lang="en-US" sz="2800" dirty="0" smtClean="0">
              <a:solidFill>
                <a:schemeClr val="tx1"/>
              </a:solidFill>
              <a:latin typeface="+mn-lt"/>
            </a:endParaRPr>
          </a:p>
          <a:p>
            <a:pPr marL="0" indent="0">
              <a:spcBef>
                <a:spcPts val="200"/>
              </a:spcBef>
              <a:buFont typeface="Arial" pitchFamily="34" charset="0"/>
              <a:buChar char="•"/>
            </a:pPr>
            <a:r>
              <a:rPr lang="en-US" sz="2800" dirty="0" smtClean="0">
                <a:solidFill>
                  <a:schemeClr val="tx1"/>
                </a:solidFill>
                <a:latin typeface="+mn-lt"/>
              </a:rPr>
              <a:t>About half of respondents indicated that the Education Lab stories seem different from other types of journalism</a:t>
            </a:r>
          </a:p>
          <a:p>
            <a:pPr marL="0" indent="0">
              <a:spcBef>
                <a:spcPts val="200"/>
              </a:spcBef>
              <a:buNone/>
            </a:pPr>
            <a:endParaRPr lang="en-US" sz="2800" dirty="0" smtClean="0">
              <a:solidFill>
                <a:schemeClr val="tx1"/>
              </a:solidFill>
              <a:latin typeface="+mn-lt"/>
            </a:endParaRPr>
          </a:p>
          <a:p>
            <a:pPr marL="0" indent="0">
              <a:spcBef>
                <a:spcPts val="200"/>
              </a:spcBef>
              <a:buFont typeface="Arial" pitchFamily="34" charset="0"/>
              <a:buChar char="•"/>
            </a:pPr>
            <a:r>
              <a:rPr lang="en-US" sz="2800" dirty="0" smtClean="0">
                <a:solidFill>
                  <a:schemeClr val="tx1"/>
                </a:solidFill>
                <a:latin typeface="+mn-lt"/>
              </a:rPr>
              <a:t>Education Lab stories changed perceptions about story subjects for more than half of respondents</a:t>
            </a:r>
          </a:p>
          <a:p>
            <a:pPr marL="0" indent="0">
              <a:lnSpc>
                <a:spcPts val="1800"/>
              </a:lnSpc>
              <a:buFont typeface="Arial" pitchFamily="34" charset="0"/>
              <a:buChar char="•"/>
            </a:pPr>
            <a:endParaRPr lang="en-US" sz="1600" dirty="0" smtClean="0">
              <a:solidFill>
                <a:schemeClr val="tx1"/>
              </a:solidFill>
              <a:latin typeface="+mn-lt"/>
            </a:endParaRPr>
          </a:p>
          <a:p>
            <a:pPr marL="0" indent="0">
              <a:buFont typeface="Arial" pitchFamily="34" charset="0"/>
              <a:buChar char="•"/>
            </a:pPr>
            <a:endParaRPr lang="en-US" sz="1600" b="1" dirty="0" smtClean="0">
              <a:solidFill>
                <a:schemeClr val="tx1"/>
              </a:solidFill>
              <a:latin typeface="+mn-lt"/>
            </a:endParaRPr>
          </a:p>
          <a:p>
            <a:pPr marL="512064" lvl="1" indent="-164592"/>
            <a:endParaRPr lang="en-US" dirty="0" smtClean="0">
              <a:solidFill>
                <a:schemeClr val="tx1"/>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4050" y="675258"/>
            <a:ext cx="5304231" cy="594692"/>
          </a:xfrm>
        </p:spPr>
        <p:txBody>
          <a:bodyPr/>
          <a:lstStyle/>
          <a:p>
            <a:r>
              <a:rPr lang="en-US" dirty="0" smtClean="0"/>
              <a:t>Detailed Findings</a:t>
            </a:r>
            <a:endParaRPr lang="en-US" dirty="0"/>
          </a:p>
        </p:txBody>
      </p:sp>
      <p:sp>
        <p:nvSpPr>
          <p:cNvPr id="3" name="Slide Number Placeholder 2"/>
          <p:cNvSpPr>
            <a:spLocks noGrp="1"/>
          </p:cNvSpPr>
          <p:nvPr>
            <p:ph type="sldNum" sz="quarter" idx="10"/>
          </p:nvPr>
        </p:nvSpPr>
        <p:spPr/>
        <p:txBody>
          <a:bodyPr/>
          <a:lstStyle/>
          <a:p>
            <a:fld id="{1F813E62-648D-3B46-A103-8C2FD0EB3C3C}" type="slidenum">
              <a:rPr lang="en-US" smtClean="0"/>
              <a:pPr/>
              <a:t>9</a:t>
            </a:fld>
            <a:endParaRPr lang="en-US" dirty="0"/>
          </a:p>
        </p:txBody>
      </p:sp>
      <p:sp>
        <p:nvSpPr>
          <p:cNvPr id="11" name="Text Placeholder 10"/>
          <p:cNvSpPr>
            <a:spLocks noGrp="1"/>
          </p:cNvSpPr>
          <p:nvPr>
            <p:ph type="body" sz="quarter" idx="18"/>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dv Sal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0</TotalTime>
  <Words>3272</Words>
  <Application>Microsoft Office PowerPoint</Application>
  <PresentationFormat>On-screen Show (4:3)</PresentationFormat>
  <Paragraphs>568</Paragraphs>
  <Slides>63</Slides>
  <Notes>61</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Adv Sales template</vt:lpstr>
      <vt:lpstr>Slide 1</vt:lpstr>
      <vt:lpstr>Education Lab</vt:lpstr>
      <vt:lpstr>Objectives and Methodology</vt:lpstr>
      <vt:lpstr>Objectives and Methodology, cont. </vt:lpstr>
      <vt:lpstr>Respondent Sources</vt:lpstr>
      <vt:lpstr>How Respondents Describe Themselves </vt:lpstr>
      <vt:lpstr>Summary of Findings</vt:lpstr>
      <vt:lpstr>Summary of Findings</vt:lpstr>
      <vt:lpstr>Detailed Findings</vt:lpstr>
      <vt:lpstr>Awareness of Education Lab</vt:lpstr>
      <vt:lpstr>Source of Awareness (count)</vt:lpstr>
      <vt:lpstr>News Topics (% following very or fairly closely)</vt:lpstr>
      <vt:lpstr>More respondents from education-related lists report following education related news “very closely”</vt:lpstr>
      <vt:lpstr>Actions</vt:lpstr>
      <vt:lpstr>Actions – Reading and Considering</vt:lpstr>
      <vt:lpstr>Actions – Sharing Stories </vt:lpstr>
      <vt:lpstr>Actions – Joining Discussion</vt:lpstr>
      <vt:lpstr>Count of Chat Participants</vt:lpstr>
      <vt:lpstr>Education Lab Stories</vt:lpstr>
      <vt:lpstr>Are Ed Lab Stories Different? (top stories) </vt:lpstr>
      <vt:lpstr>“Now that I've read this article, I think there are ways to effectively address this problem” (all stories)</vt:lpstr>
      <vt:lpstr>“The story changed the way I think about this topic” (all stories)</vt:lpstr>
      <vt:lpstr>“I appreciated the focus on a solution that seemed to be working” (all stories)</vt:lpstr>
      <vt:lpstr>Less Lecturing, more doing: New Approach for AP Classes </vt:lpstr>
      <vt:lpstr>Solutions Journalism</vt:lpstr>
      <vt:lpstr>Solutions Journalism’s mission is to present issues, tell stories, identify potential solutions and/or motivate citizen involvement. Based on what you had read in The Seattle Times Education Lab Series, how do you think these stories are or are not accomplishing the Solutions Journalism mission?</vt:lpstr>
      <vt:lpstr>Meeting the Mission of Solution’s Journalism (151 comments)</vt:lpstr>
      <vt:lpstr>Respondents Unsure if Stories are Motivating  (22 comments)</vt:lpstr>
      <vt:lpstr>Bias (16 comments)</vt:lpstr>
      <vt:lpstr>Reading Behavior</vt:lpstr>
      <vt:lpstr>Sunday Printed</vt:lpstr>
      <vt:lpstr>Weekday Printed</vt:lpstr>
      <vt:lpstr>Seattletimes.com</vt:lpstr>
      <vt:lpstr>Questions?</vt:lpstr>
      <vt:lpstr>Appendix</vt:lpstr>
      <vt:lpstr>Slide 36</vt:lpstr>
      <vt:lpstr>Less Lecturing, more doing: New Approach for AP Classes </vt:lpstr>
      <vt:lpstr>Slide 38</vt:lpstr>
      <vt:lpstr>Teachers jump-start turnaround at White Center Heights Elementary</vt:lpstr>
      <vt:lpstr>Slide 40</vt:lpstr>
      <vt:lpstr>Dropouts flooding Kent's second-chance iGrad school</vt:lpstr>
      <vt:lpstr>Slide 42</vt:lpstr>
      <vt:lpstr>High poverty, high test scores: Auburn school is a shouting success</vt:lpstr>
      <vt:lpstr>Slide 44</vt:lpstr>
      <vt:lpstr>Lessons for locals on power of parents in schools</vt:lpstr>
      <vt:lpstr>Slide 46</vt:lpstr>
      <vt:lpstr>Mentors have message for kids: Go to college</vt:lpstr>
      <vt:lpstr>Slide 48</vt:lpstr>
      <vt:lpstr>Fewer dropouts, more degrees: How Walla Walla Community College does it</vt:lpstr>
      <vt:lpstr>Slide 50</vt:lpstr>
      <vt:lpstr>Focus on science, tech pays off in soaring graduation rate</vt:lpstr>
      <vt:lpstr>Slide 52</vt:lpstr>
      <vt:lpstr>Math concepts + teamwork = Big gains at struggling Renton school</vt:lpstr>
      <vt:lpstr>Slide 54</vt:lpstr>
      <vt:lpstr>2 Seattle middle schools focus on attendance, see scores climb</vt:lpstr>
      <vt:lpstr>Readers per Ed Lab Story</vt:lpstr>
      <vt:lpstr>Readers of Multiple Stories </vt:lpstr>
      <vt:lpstr>Online Reading Frequency and Digital Action</vt:lpstr>
      <vt:lpstr>Demographic Profile (connect panel only, N=~540)</vt:lpstr>
      <vt:lpstr>Race, Connect panel (N=~540)</vt:lpstr>
      <vt:lpstr>Demographic Profile (N=~185) Non-connect Respondents</vt:lpstr>
      <vt:lpstr>Respondent Self Classification</vt:lpstr>
      <vt:lpstr>Political Alignment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2014-09-30T23:24:47Z</dcterms:created>
  <dcterms:modified xsi:type="dcterms:W3CDTF">2014-11-10T22:57:59Z</dcterms:modified>
</cp:coreProperties>
</file>